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4" r:id="rId2"/>
    <p:sldId id="325" r:id="rId3"/>
    <p:sldId id="326" r:id="rId4"/>
    <p:sldId id="370" r:id="rId5"/>
    <p:sldId id="372" r:id="rId6"/>
    <p:sldId id="379" r:id="rId7"/>
    <p:sldId id="390" r:id="rId8"/>
    <p:sldId id="391" r:id="rId9"/>
    <p:sldId id="392" r:id="rId10"/>
    <p:sldId id="373" r:id="rId11"/>
    <p:sldId id="374" r:id="rId12"/>
    <p:sldId id="375" r:id="rId13"/>
    <p:sldId id="376" r:id="rId14"/>
    <p:sldId id="388" r:id="rId15"/>
    <p:sldId id="389" r:id="rId16"/>
    <p:sldId id="380" r:id="rId17"/>
    <p:sldId id="381" r:id="rId18"/>
    <p:sldId id="382" r:id="rId19"/>
    <p:sldId id="383" r:id="rId20"/>
    <p:sldId id="384" r:id="rId21"/>
    <p:sldId id="386" r:id="rId22"/>
    <p:sldId id="393" r:id="rId23"/>
    <p:sldId id="394" r:id="rId24"/>
    <p:sldId id="368" r:id="rId25"/>
    <p:sldId id="369" r:id="rId26"/>
  </p:sldIdLst>
  <p:sldSz cx="9144000" cy="6858000" type="screen4x3"/>
  <p:notesSz cx="6881813" cy="100155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FF712-58AD-4766-BE1C-A8C2827F97CF}" type="datetimeFigureOut">
              <a:rPr lang="en-US" smtClean="0"/>
              <a:pPr/>
              <a:t>7/8/2011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4125-CBE5-4AD7-8D67-EF1B43FE87F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5315315-B56C-4726-9B00-8F67968EE6D8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3E2BCDA-66F0-4E17-B5B3-2167AB40149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2BCDA-66F0-4E17-B5B3-2167AB40149C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2BCDA-66F0-4E17-B5B3-2167AB40149C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A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2BCDA-66F0-4E17-B5B3-2167AB40149C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2BCDA-66F0-4E17-B5B3-2167AB40149C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C589A9-DB51-44AD-8BB9-F0E66467084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E0F5E-87B8-45FF-A2CE-F70F311921E6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E0F5E-87B8-45FF-A2CE-F70F311921E6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2BCDA-66F0-4E17-B5B3-2167AB40149C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2BCDA-66F0-4E17-B5B3-2167AB40149C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6BC-75CB-4874-BB54-C48100A16E28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3240" y="592933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844A-C237-400A-ADCA-032D7AF2F8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83DD0-DC26-4340-8A80-1C0FAF037FE5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61C6-52A3-4D51-AA3A-AC5808840F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E18B-02D7-42F4-9187-59D9F19250C7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0C29-21C4-417D-959F-E7C411EDB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4F7C-A253-4059-B9BC-487373C978C5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B6F1-FCD1-475D-98D1-06E41C380E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DBE5-93F3-40A4-AD7D-99950D6597D4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3240" y="6072206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0F48-BF29-4519-8075-8D8FE4A27CF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C5D2-F152-49FE-86D2-82BD14780F2B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E5A20-6966-4893-8193-2FD3142DCE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6B83-A88E-4CB1-9BC4-02F531870CF0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4F40-FD64-4817-96D4-ED7E1296985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362A-CF7D-4D2E-B1CA-EBAB590C5A21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57AD-8177-424E-8696-FA541DDB499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E076-7608-4D63-BF00-E934161F4055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FC9E8-45AB-464A-B263-C8D7C483282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E086-A591-4EAD-8366-C2A2E47DA434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CB7A-9D4E-4D8F-A850-A8CBBCA99E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3A076-3B73-4085-A2CF-B33263780B15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ED89-5984-413D-A922-60491DE8709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54AF19-43B5-4C28-B0EE-7EAD4E6978B6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E5B160-35C4-45B5-B24F-0BB265FD93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2786050" y="6488668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latin typeface="Monotype Corsiva" pitchFamily="66" charset="0"/>
              </a:rPr>
              <a:t>“He</a:t>
            </a:r>
            <a:r>
              <a:rPr lang="en-AU" baseline="0" dirty="0" smtClean="0">
                <a:latin typeface="Monotype Corsiva" pitchFamily="66" charset="0"/>
              </a:rPr>
              <a:t> Shall Save his People from Their Sins”</a:t>
            </a:r>
            <a:endParaRPr lang="en-AU" dirty="0">
              <a:latin typeface="Monotype Corsiva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71604" y="2000240"/>
            <a:ext cx="61895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The Name and Titles of Jesus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57422" y="3786190"/>
            <a:ext cx="45163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“The Name of Jesus”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714488"/>
            <a:ext cx="778674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3200" b="1" dirty="0" smtClean="0"/>
              <a:t>Eph 4:8</a:t>
            </a:r>
            <a:r>
              <a:rPr lang="en-AU" sz="3200" dirty="0" smtClean="0"/>
              <a:t>  Wherefore he </a:t>
            </a:r>
            <a:r>
              <a:rPr lang="en-AU" sz="3200" dirty="0" err="1" smtClean="0"/>
              <a:t>saith</a:t>
            </a:r>
            <a:r>
              <a:rPr lang="en-AU" sz="3200" dirty="0" smtClean="0"/>
              <a:t>, When he ascended up on high, he </a:t>
            </a:r>
            <a:r>
              <a:rPr lang="en-AU" sz="3200" u="sng" dirty="0" smtClean="0"/>
              <a:t>led captivity captive,</a:t>
            </a:r>
            <a:r>
              <a:rPr lang="en-AU" sz="3200" dirty="0" smtClean="0"/>
              <a:t> and gave gifts (the spoil) unto men. 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1000108"/>
            <a:ext cx="77867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3200" b="1" dirty="0" smtClean="0"/>
              <a:t>Rom 7:23</a:t>
            </a:r>
            <a:r>
              <a:rPr lang="en-AU" sz="3200" dirty="0" smtClean="0"/>
              <a:t>  But I see another law in my members, </a:t>
            </a:r>
            <a:r>
              <a:rPr lang="en-AU" sz="3200" b="1" u="sng" dirty="0" smtClean="0"/>
              <a:t>warring</a:t>
            </a:r>
            <a:r>
              <a:rPr lang="en-AU" sz="3200" dirty="0" smtClean="0"/>
              <a:t> against the law of my mind, and bringing me into </a:t>
            </a:r>
            <a:r>
              <a:rPr lang="en-AU" sz="3200" b="1" u="sng" dirty="0" smtClean="0"/>
              <a:t>captivity</a:t>
            </a:r>
            <a:r>
              <a:rPr lang="en-AU" sz="3200" dirty="0" smtClean="0"/>
              <a:t> to the law of sin which is in my members. </a:t>
            </a:r>
          </a:p>
          <a:p>
            <a:r>
              <a:rPr lang="en-AU" sz="3200" dirty="0" smtClean="0"/>
              <a:t>Rom 7:24  O wretched man that I am! who shall </a:t>
            </a:r>
            <a:r>
              <a:rPr lang="en-AU" sz="3200" b="1" u="sng" dirty="0" smtClean="0"/>
              <a:t>deliver me </a:t>
            </a:r>
            <a:r>
              <a:rPr lang="en-AU" sz="3200" dirty="0" smtClean="0"/>
              <a:t>from the body of this death? </a:t>
            </a:r>
          </a:p>
          <a:p>
            <a:r>
              <a:rPr lang="en-AU" sz="3200" dirty="0" smtClean="0"/>
              <a:t>Rom 7:25  I thank God through Jesus Christ our Lord. 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714488"/>
            <a:ext cx="778674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sz="3200" dirty="0" smtClean="0"/>
          </a:p>
          <a:p>
            <a:r>
              <a:rPr lang="en-AU" sz="3200" dirty="0" smtClean="0"/>
              <a:t>2Co 10:5  </a:t>
            </a:r>
            <a:r>
              <a:rPr lang="en-AU" sz="3200" b="1" u="sng" dirty="0" smtClean="0"/>
              <a:t>Casting down </a:t>
            </a:r>
            <a:r>
              <a:rPr lang="en-AU" sz="3200" dirty="0" smtClean="0"/>
              <a:t>imaginations, and every high thing that </a:t>
            </a:r>
            <a:r>
              <a:rPr lang="en-AU" sz="3200" dirty="0" err="1" smtClean="0"/>
              <a:t>exalteth</a:t>
            </a:r>
            <a:r>
              <a:rPr lang="en-AU" sz="3200" dirty="0" smtClean="0"/>
              <a:t> itself against the knowledge of God, and </a:t>
            </a:r>
            <a:r>
              <a:rPr lang="en-AU" sz="3200" b="1" u="sng" dirty="0" smtClean="0"/>
              <a:t>bringing into captivity </a:t>
            </a:r>
            <a:r>
              <a:rPr lang="en-AU" sz="3200" dirty="0" smtClean="0"/>
              <a:t>every thought to the obedience of Christ; 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571480"/>
            <a:ext cx="778674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Heb 2:9  But we see </a:t>
            </a:r>
            <a:r>
              <a:rPr lang="en-AU" sz="3200" b="1" u="sng" dirty="0" smtClean="0">
                <a:latin typeface="Arial" pitchFamily="34" charset="0"/>
                <a:cs typeface="Arial" pitchFamily="34" charset="0"/>
              </a:rPr>
              <a:t>Jesus</a:t>
            </a:r>
            <a:r>
              <a:rPr lang="en-AU" sz="2000" b="1" u="sng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who was made a little lower than the angels for the suffering of death, crowned with glory and </a:t>
            </a:r>
            <a:r>
              <a:rPr lang="en-AU" sz="2000" dirty="0" err="1" smtClean="0">
                <a:latin typeface="Arial" pitchFamily="34" charset="0"/>
                <a:cs typeface="Arial" pitchFamily="34" charset="0"/>
              </a:rPr>
              <a:t>honor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; that he by the grace of God should taste death for every man. </a:t>
            </a:r>
          </a:p>
          <a:p>
            <a:endParaRPr lang="en-A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Heb 2:10  For it became him, for whom </a:t>
            </a:r>
            <a:r>
              <a:rPr lang="en-AU" sz="2000" i="1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 all things, and by whom </a:t>
            </a:r>
            <a:r>
              <a:rPr lang="en-AU" sz="2000" i="1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 all things, in bringing many sons unto glory, to make </a:t>
            </a:r>
            <a:r>
              <a:rPr lang="en-AU" sz="2000" u="sng" dirty="0" smtClean="0">
                <a:latin typeface="Arial" pitchFamily="34" charset="0"/>
                <a:cs typeface="Arial" pitchFamily="34" charset="0"/>
              </a:rPr>
              <a:t>the captain of their salvation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 perfect through sufferings. </a:t>
            </a:r>
          </a:p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A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Heb 2:14  Forasmuch then as the children </a:t>
            </a:r>
            <a:r>
              <a:rPr lang="en-AU" sz="2000" u="sng" dirty="0" smtClean="0">
                <a:latin typeface="Arial" pitchFamily="34" charset="0"/>
                <a:cs typeface="Arial" pitchFamily="34" charset="0"/>
              </a:rPr>
              <a:t>are partakers of flesh and blood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, he also himself likewise </a:t>
            </a:r>
            <a:r>
              <a:rPr lang="en-AU" sz="2000" u="sng" dirty="0" smtClean="0">
                <a:latin typeface="Arial" pitchFamily="34" charset="0"/>
                <a:cs typeface="Arial" pitchFamily="34" charset="0"/>
              </a:rPr>
              <a:t>took part of the same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; that through death he might </a:t>
            </a:r>
            <a:r>
              <a:rPr lang="en-AU" sz="2000" u="sng" dirty="0" smtClean="0">
                <a:latin typeface="Arial" pitchFamily="34" charset="0"/>
                <a:cs typeface="Arial" pitchFamily="34" charset="0"/>
              </a:rPr>
              <a:t>destroy him that had the power of death, that is, the devil;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Heb 2:15  And </a:t>
            </a:r>
            <a:r>
              <a:rPr lang="en-AU" sz="2000" u="sng" dirty="0" smtClean="0">
                <a:latin typeface="Arial" pitchFamily="34" charset="0"/>
                <a:cs typeface="Arial" pitchFamily="34" charset="0"/>
              </a:rPr>
              <a:t>deliver them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who through </a:t>
            </a:r>
            <a:r>
              <a:rPr lang="en-AU" sz="2000" u="sng" dirty="0" smtClean="0">
                <a:latin typeface="Arial" pitchFamily="34" charset="0"/>
                <a:cs typeface="Arial" pitchFamily="34" charset="0"/>
              </a:rPr>
              <a:t>fear of death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 were all their lifetime </a:t>
            </a:r>
            <a:r>
              <a:rPr lang="en-AU" sz="2000" u="sng" dirty="0" smtClean="0">
                <a:latin typeface="Arial" pitchFamily="34" charset="0"/>
                <a:cs typeface="Arial" pitchFamily="34" charset="0"/>
              </a:rPr>
              <a:t>subject to bondage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A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3240" y="857232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Yahweh the Father</a:t>
            </a:r>
          </a:p>
          <a:p>
            <a:pPr algn="ctr"/>
            <a:r>
              <a:rPr lang="en-AU" b="1" dirty="0" smtClean="0"/>
              <a:t>Ex34</a:t>
            </a:r>
            <a:endParaRPr lang="en-AU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85720" y="214290"/>
            <a:ext cx="678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The Broad Typological Framework of the Name JESUS................</a:t>
            </a:r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928662" y="1285860"/>
            <a:ext cx="22145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Goodness</a:t>
            </a:r>
          </a:p>
          <a:p>
            <a:pPr algn="ctr"/>
            <a:r>
              <a:rPr lang="en-AU" b="1" dirty="0" err="1" smtClean="0"/>
              <a:t>Chesed</a:t>
            </a:r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Grace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Priest</a:t>
            </a:r>
          </a:p>
          <a:p>
            <a:pPr algn="ctr"/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Flesh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The Lamb</a:t>
            </a:r>
          </a:p>
          <a:p>
            <a:pPr algn="ctr"/>
            <a:r>
              <a:rPr lang="en-AU" b="1" dirty="0" smtClean="0"/>
              <a:t>Son of Man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Death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The Lamb that takes away Sin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57818" y="1299977"/>
            <a:ext cx="221457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Truth</a:t>
            </a:r>
          </a:p>
          <a:p>
            <a:pPr algn="ctr"/>
            <a:r>
              <a:rPr lang="en-AU" b="1" dirty="0" err="1" smtClean="0"/>
              <a:t>Emeth</a:t>
            </a:r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Truth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King</a:t>
            </a:r>
          </a:p>
          <a:p>
            <a:pPr algn="ctr"/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Spirit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The Lion</a:t>
            </a:r>
          </a:p>
          <a:p>
            <a:pPr algn="ctr"/>
            <a:r>
              <a:rPr lang="en-AU" b="1" dirty="0" smtClean="0"/>
              <a:t>Son of God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Life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The Captain of Salvation</a:t>
            </a:r>
          </a:p>
          <a:p>
            <a:pPr algn="ctr"/>
            <a:endParaRPr lang="en-AU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286380" y="107154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43240" y="2071678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600" dirty="0" smtClean="0"/>
              <a:t>“The Glory of the Father” </a:t>
            </a:r>
            <a:r>
              <a:rPr lang="en-AU" sz="1600" dirty="0" err="1" smtClean="0"/>
              <a:t>Jhn</a:t>
            </a:r>
            <a:r>
              <a:rPr lang="en-AU" sz="1600" dirty="0" smtClean="0"/>
              <a:t>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71802" y="2786058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600" dirty="0" smtClean="0"/>
              <a:t>Melchizedek</a:t>
            </a:r>
          </a:p>
          <a:p>
            <a:pPr algn="ctr"/>
            <a:r>
              <a:rPr lang="en-AU" sz="1600" dirty="0" smtClean="0"/>
              <a:t>Heb 7</a:t>
            </a:r>
          </a:p>
        </p:txBody>
      </p:sp>
      <p:pic>
        <p:nvPicPr>
          <p:cNvPr id="10" name="Picture 6" descr="http://www.jesuswalk.com/lamb/images/zurbaran-agnus-dei-lamb-of-god-madrid-1339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89134"/>
            <a:ext cx="1143008" cy="682874"/>
          </a:xfrm>
          <a:prstGeom prst="rect">
            <a:avLst/>
          </a:prstGeom>
          <a:noFill/>
        </p:spPr>
      </p:pic>
      <p:pic>
        <p:nvPicPr>
          <p:cNvPr id="11" name="Picture 12" descr="LionOfJudah.jpg image by Michael_Juda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949825"/>
            <a:ext cx="1071570" cy="622183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rot="10800000" flipV="1">
            <a:off x="2714612" y="1071546"/>
            <a:ext cx="500066" cy="386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965439" y="3821115"/>
            <a:ext cx="521497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93671" y="3821115"/>
            <a:ext cx="521497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14480" y="2071678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71604" y="2643182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71604" y="3429000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71604" y="3929066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571604" y="4643446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71604" y="5286388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43042" y="6072206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071538" y="5357826"/>
            <a:ext cx="2143140" cy="7143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5357818" y="5357826"/>
            <a:ext cx="2143140" cy="7143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/>
          <p:cNvSpPr/>
          <p:nvPr/>
        </p:nvSpPr>
        <p:spPr>
          <a:xfrm>
            <a:off x="3143240" y="3500438"/>
            <a:ext cx="22145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600" dirty="0" smtClean="0"/>
              <a:t>Gen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43240" y="4786322"/>
            <a:ext cx="22145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600" dirty="0" smtClean="0"/>
              <a:t>Romans 6,7,8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28596" y="142852"/>
            <a:ext cx="767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There are two main Symbolic representations of Jesus the Saviour...........</a:t>
            </a:r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1000100" y="857232"/>
            <a:ext cx="27860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u="sng" dirty="0" smtClean="0"/>
              <a:t>THE LAMB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Based on the principle of sacrifice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And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Based (mostly) on the </a:t>
            </a:r>
            <a:r>
              <a:rPr lang="en-AU" b="1" dirty="0" err="1" smtClean="0"/>
              <a:t>thematics</a:t>
            </a:r>
            <a:r>
              <a:rPr lang="en-AU" b="1" dirty="0" smtClean="0"/>
              <a:t> of the Law</a:t>
            </a:r>
          </a:p>
          <a:p>
            <a:pPr algn="ctr"/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The Lamb that saves by taking away their Sins</a:t>
            </a:r>
          </a:p>
          <a:p>
            <a:pPr algn="ctr"/>
            <a:r>
              <a:rPr lang="en-AU" b="1" dirty="0" smtClean="0"/>
              <a:t>-Forgiveness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29256" y="785794"/>
            <a:ext cx="27146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u="sng" dirty="0" smtClean="0"/>
              <a:t>THE </a:t>
            </a:r>
            <a:r>
              <a:rPr lang="en-AU" b="1" u="sng" dirty="0" smtClean="0"/>
              <a:t>CAPTAIN</a:t>
            </a:r>
            <a:endParaRPr lang="en-AU" b="1" u="sng" dirty="0" smtClean="0"/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Based on the principle of conquest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And</a:t>
            </a:r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Based on the thematic of “The  Enmity”</a:t>
            </a:r>
          </a:p>
          <a:p>
            <a:pPr algn="ctr"/>
            <a:endParaRPr lang="en-AU" b="1" dirty="0" smtClean="0"/>
          </a:p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Title of the Lion of Judah that saves by</a:t>
            </a:r>
          </a:p>
          <a:p>
            <a:pPr algn="ctr"/>
            <a:r>
              <a:rPr lang="en-AU" b="1" dirty="0" smtClean="0"/>
              <a:t>Destroying the enemy</a:t>
            </a:r>
            <a:endParaRPr lang="en-AU" dirty="0" smtClean="0"/>
          </a:p>
        </p:txBody>
      </p:sp>
      <p:pic>
        <p:nvPicPr>
          <p:cNvPr id="2054" name="Picture 6" descr="http://www.jesuswalk.com/lamb/images/zurbaran-agnus-dei-lamb-of-god-madrid-1339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000636"/>
            <a:ext cx="2214578" cy="1323068"/>
          </a:xfrm>
          <a:prstGeom prst="rect">
            <a:avLst/>
          </a:prstGeom>
          <a:noFill/>
        </p:spPr>
      </p:pic>
      <p:pic>
        <p:nvPicPr>
          <p:cNvPr id="2060" name="Picture 12" descr="LionOfJudah.jpg image by Michael_Juda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5072074"/>
            <a:ext cx="2214578" cy="1285845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5214942" y="571480"/>
            <a:ext cx="3143272" cy="15716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571480"/>
            <a:ext cx="778674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NZ" sz="2800" dirty="0" smtClean="0"/>
              <a:t>1Sa 9:15  Now the LORD had told Samuel in his ear a day before Saul came, saying, </a:t>
            </a:r>
            <a:endParaRPr lang="en-AU" sz="2800" dirty="0" smtClean="0"/>
          </a:p>
          <a:p>
            <a:r>
              <a:rPr lang="en-NZ" sz="2800" dirty="0" smtClean="0"/>
              <a:t>1Sa 9:16  Tomorrow about this time I will send thee a man out of the land of Benjamin, and thou </a:t>
            </a:r>
            <a:r>
              <a:rPr lang="en-NZ" sz="2800" dirty="0" err="1" smtClean="0"/>
              <a:t>shalt</a:t>
            </a:r>
            <a:r>
              <a:rPr lang="en-NZ" sz="2800" dirty="0" smtClean="0"/>
              <a:t> </a:t>
            </a:r>
            <a:r>
              <a:rPr lang="en-NZ" sz="2800" b="1" u="sng" dirty="0" smtClean="0"/>
              <a:t>anoint him</a:t>
            </a:r>
            <a:r>
              <a:rPr lang="en-NZ" sz="2800" dirty="0" smtClean="0"/>
              <a:t> </a:t>
            </a:r>
            <a:r>
              <a:rPr lang="en-NZ" sz="2800" i="1" dirty="0" smtClean="0"/>
              <a:t>to</a:t>
            </a:r>
            <a:r>
              <a:rPr lang="en-NZ" sz="2800" dirty="0" smtClean="0"/>
              <a:t> </a:t>
            </a:r>
            <a:r>
              <a:rPr lang="en-NZ" sz="2800" i="1" dirty="0" smtClean="0"/>
              <a:t>be</a:t>
            </a:r>
            <a:r>
              <a:rPr lang="en-NZ" sz="2800" dirty="0" smtClean="0"/>
              <a:t> </a:t>
            </a:r>
            <a:r>
              <a:rPr lang="en-NZ" sz="2800" b="1" u="sng" dirty="0" smtClean="0"/>
              <a:t>captain over my people Israel</a:t>
            </a:r>
            <a:r>
              <a:rPr lang="en-NZ" sz="2800" dirty="0" smtClean="0"/>
              <a:t>, that he </a:t>
            </a:r>
            <a:r>
              <a:rPr lang="en-NZ" sz="2800" b="1" u="sng" dirty="0" smtClean="0"/>
              <a:t>may save my people</a:t>
            </a:r>
            <a:r>
              <a:rPr lang="en-NZ" sz="2800" b="1" dirty="0" smtClean="0"/>
              <a:t> out of the hand of the Philistines: </a:t>
            </a:r>
            <a:endParaRPr lang="en-AU" sz="2800" dirty="0"/>
          </a:p>
        </p:txBody>
      </p:sp>
      <p:sp>
        <p:nvSpPr>
          <p:cNvPr id="3" name="Rectangle 2"/>
          <p:cNvSpPr/>
          <p:nvPr/>
        </p:nvSpPr>
        <p:spPr>
          <a:xfrm>
            <a:off x="642910" y="4000504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/>
              <a:t>H5057</a:t>
            </a:r>
            <a:endParaRPr lang="en-AU" dirty="0" smtClean="0"/>
          </a:p>
          <a:p>
            <a:r>
              <a:rPr lang="en-AU" i="1" dirty="0" err="1" smtClean="0"/>
              <a:t>naw-gheed</a:t>
            </a:r>
            <a:r>
              <a:rPr lang="en-AU" i="1" dirty="0" smtClean="0"/>
              <a:t>', </a:t>
            </a:r>
            <a:r>
              <a:rPr lang="en-AU" i="1" dirty="0" err="1" smtClean="0"/>
              <a:t>naw-gheed</a:t>
            </a:r>
            <a:r>
              <a:rPr lang="en-AU" i="1" dirty="0" smtClean="0"/>
              <a:t>'</a:t>
            </a:r>
          </a:p>
          <a:p>
            <a:r>
              <a:rPr lang="en-AU" u="sng" dirty="0" smtClean="0"/>
              <a:t>From H5046</a:t>
            </a:r>
            <a:r>
              <a:rPr lang="en-AU" dirty="0" smtClean="0"/>
              <a:t>; </a:t>
            </a:r>
            <a:r>
              <a:rPr lang="en-AU" sz="2400" dirty="0" smtClean="0"/>
              <a:t>a </a:t>
            </a:r>
            <a:r>
              <a:rPr lang="en-AU" sz="2400" i="1" dirty="0" smtClean="0"/>
              <a:t>commander </a:t>
            </a:r>
            <a:r>
              <a:rPr lang="en-AU" sz="2400" b="1" i="1" u="sng" dirty="0" smtClean="0"/>
              <a:t>(as occupying the front), </a:t>
            </a:r>
            <a:r>
              <a:rPr lang="en-AU" i="1" dirty="0" smtClean="0"/>
              <a:t>civil, military or religious; - captain, chief, excellent thing, (chief) governor, leader, noble, prince, (chief) ruler.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1785918" y="5143512"/>
            <a:ext cx="1357322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71802" y="607220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/>
              <a:t>“To Front”</a:t>
            </a:r>
            <a:endParaRPr lang="en-AU" i="1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57290" y="2714620"/>
            <a:ext cx="3857652" cy="128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14414" y="1071546"/>
            <a:ext cx="692945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1Sa 10:1  Then Samuel took a vial of oil, and poured </a:t>
            </a:r>
            <a:r>
              <a:rPr kumimoji="0" lang="en-NZ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</a:t>
            </a:r>
            <a:r>
              <a:rPr kumimoji="0" lang="en-NZ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upon his head, and kissed him, and said, </a:t>
            </a:r>
            <a:r>
              <a:rPr kumimoji="0" lang="en-NZ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</a:t>
            </a:r>
            <a:r>
              <a:rPr kumimoji="0" lang="en-NZ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NZ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</a:t>
            </a:r>
            <a:r>
              <a:rPr kumimoji="0" lang="en-NZ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not because the LORD hath </a:t>
            </a:r>
            <a:r>
              <a:rPr kumimoji="0" lang="en-NZ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anointed thee</a:t>
            </a:r>
            <a:r>
              <a:rPr kumimoji="0" lang="en-NZ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NZ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kumimoji="0" lang="en-NZ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NZ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</a:t>
            </a:r>
            <a:r>
              <a:rPr kumimoji="0" lang="en-NZ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NZ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captain over his inheritance? </a:t>
            </a:r>
            <a:endParaRPr kumimoji="0" lang="en-N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6536545" y="4393413"/>
            <a:ext cx="1643074" cy="714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071538" y="785794"/>
            <a:ext cx="72866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1Sa 13:13  And Samuel said to Saul, Thou hast done foolishly: thou hast not kept the commandment of the LORD thy God, which he commanded thee: </a:t>
            </a:r>
            <a:r>
              <a:rPr kumimoji="0" lang="en-NZ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 now would the LORD have established thy kingdom upon Israel forever. !!!!!!!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1Sa 13:14  But now thy kingdom shall not continue: the LORD hath sought him a man after his own heart, and the LORD hath </a:t>
            </a:r>
            <a:r>
              <a:rPr kumimoji="0" lang="en-NZ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commanded him </a:t>
            </a:r>
            <a:r>
              <a:rPr kumimoji="0" lang="en-NZ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kumimoji="0" lang="en-NZ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NZ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</a:t>
            </a:r>
            <a:r>
              <a:rPr kumimoji="0" lang="en-NZ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captain over his people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because thou hast not kept </a:t>
            </a:r>
            <a:r>
              <a:rPr kumimoji="0" lang="en-NZ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that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which the LORD commanded thee.</a:t>
            </a:r>
            <a:endParaRPr kumimoji="0" lang="en-N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215074" y="5143512"/>
            <a:ext cx="2143140" cy="10001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714348" y="642918"/>
            <a:ext cx="75724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Psa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24:1  A Psalm of David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Psa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24:7  Lift up your heads, O ye gates; and be ye lift up, ye everlasting doors; and the King of glory shall come in.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Psa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24:8  Who </a:t>
            </a:r>
            <a:r>
              <a:rPr kumimoji="0" lang="en-NZ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this King of glory? The LORD </a:t>
            </a:r>
            <a:r>
              <a:rPr kumimoji="0" lang="en-NZ" sz="240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strong and mighty,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LORD </a:t>
            </a:r>
            <a:r>
              <a:rPr kumimoji="0" lang="en-NZ" sz="240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mighty in battle.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Psa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24:9  Lift up your heads, O ye gates; even lift </a:t>
            </a:r>
            <a:r>
              <a:rPr kumimoji="0" lang="en-NZ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them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up, ye everlasting doors; and the King of glory shall come in. </a:t>
            </a:r>
            <a:endParaRPr kumimoji="0" lang="en-A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Psa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24:10  Who is this King of glory? The </a:t>
            </a:r>
            <a:r>
              <a:rPr kumimoji="0" lang="en-NZ" sz="240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LORD of armies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he </a:t>
            </a:r>
            <a:r>
              <a:rPr kumimoji="0" lang="en-NZ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</a:t>
            </a:r>
            <a:r>
              <a:rPr kumimoji="0" lang="en-NZ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King of glory. Selah. </a:t>
            </a:r>
            <a:endParaRPr kumimoji="0" lang="en-N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57290" y="1857364"/>
          <a:ext cx="64294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Title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Approx Number</a:t>
                      </a:r>
                      <a:r>
                        <a:rPr lang="en-AU" baseline="0" dirty="0" smtClean="0"/>
                        <a:t> of Occurrences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Lord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700x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Christ/Messiah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570x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Master/Disciple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350x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 of Man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85x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 of God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45x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</a:t>
                      </a:r>
                      <a:r>
                        <a:rPr lang="en-AU" baseline="0" dirty="0" smtClean="0"/>
                        <a:t> of David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16x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King of the Jews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17x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rgbClr val="00B050"/>
                          </a:solidFill>
                        </a:rPr>
                        <a:t>The Name of JESUS</a:t>
                      </a:r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rgbClr val="00B050"/>
                          </a:solidFill>
                        </a:rPr>
                        <a:t>940x</a:t>
                      </a:r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00034" y="5356238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71472" y="214290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400" b="1" i="1" dirty="0" smtClean="0">
                <a:latin typeface="Calibri" pitchFamily="34" charset="0"/>
              </a:rPr>
              <a:t>The Name and Titles of Jesus........... In the NT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28596" y="5143512"/>
            <a:ext cx="8286808" cy="4286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051050" y="2636838"/>
            <a:ext cx="5111750" cy="3787775"/>
          </a:xfrm>
          <a:prstGeom prst="rect">
            <a:avLst/>
          </a:prstGeom>
          <a:solidFill>
            <a:schemeClr val="tx1"/>
          </a:solidFill>
          <a:ln w="38100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4000" dirty="0">
                <a:solidFill>
                  <a:schemeClr val="accent1"/>
                </a:solidFill>
              </a:rPr>
              <a:t>     </a:t>
            </a:r>
            <a:r>
              <a:rPr lang="en-US" sz="4000" dirty="0">
                <a:solidFill>
                  <a:schemeClr val="bg1"/>
                </a:solidFill>
              </a:rPr>
              <a:t>Occurs 4x in NT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   Acts 3:1   -  Prince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   Acts 5:31 -  Prince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   Heb 2:10 -  Captain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   Heb 12:2 -  Author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857224" y="1357298"/>
            <a:ext cx="7994496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“</a:t>
            </a:r>
            <a:r>
              <a:rPr lang="en-US" sz="3600" dirty="0" smtClean="0"/>
              <a:t>Ark–</a:t>
            </a:r>
            <a:r>
              <a:rPr lang="en-US" sz="3600" dirty="0" err="1" smtClean="0"/>
              <a:t>agos</a:t>
            </a:r>
            <a:r>
              <a:rPr lang="en-US" sz="3600" dirty="0"/>
              <a:t>” = Chief </a:t>
            </a:r>
            <a:r>
              <a:rPr lang="en-US" sz="3600" dirty="0" smtClean="0"/>
              <a:t> - Leader/Captain</a:t>
            </a:r>
            <a:endParaRPr lang="en-US" sz="3600" dirty="0"/>
          </a:p>
        </p:txBody>
      </p:sp>
      <p:sp>
        <p:nvSpPr>
          <p:cNvPr id="86022" name="WordArt 6"/>
          <p:cNvSpPr>
            <a:spLocks noChangeArrowheads="1" noChangeShapeType="1" noTextEdit="1"/>
          </p:cNvSpPr>
          <p:nvPr/>
        </p:nvSpPr>
        <p:spPr bwMode="auto">
          <a:xfrm>
            <a:off x="682625" y="260350"/>
            <a:ext cx="79216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A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The Four NT "Akaygos" - Passages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882015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Heb 11:40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Should not be made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PERFECT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						  </a:t>
            </a:r>
            <a:r>
              <a:rPr lang="en-US" sz="4400" dirty="0" err="1">
                <a:solidFill>
                  <a:srgbClr val="FF0000"/>
                </a:solidFill>
              </a:rPr>
              <a:t>Telio</a:t>
            </a:r>
            <a:endParaRPr lang="en-US" sz="4400" dirty="0">
              <a:solidFill>
                <a:srgbClr val="FF0000"/>
              </a:solidFill>
            </a:endParaRPr>
          </a:p>
          <a:p>
            <a:pPr algn="l"/>
            <a:endParaRPr lang="en-US" sz="3200" dirty="0">
              <a:solidFill>
                <a:schemeClr val="tx1"/>
              </a:solidFill>
            </a:endParaRP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Heb 12:2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The </a:t>
            </a:r>
            <a:r>
              <a:rPr lang="en-US" sz="4400" b="1" dirty="0">
                <a:solidFill>
                  <a:srgbClr val="00FF00"/>
                </a:solidFill>
              </a:rPr>
              <a:t>CAPTAIN</a:t>
            </a:r>
            <a:r>
              <a:rPr lang="en-US" sz="4400" dirty="0">
                <a:solidFill>
                  <a:schemeClr val="tx1"/>
                </a:solidFill>
              </a:rPr>
              <a:t> and </a:t>
            </a:r>
            <a:r>
              <a:rPr lang="en-US" sz="4400" b="1" dirty="0" err="1">
                <a:solidFill>
                  <a:srgbClr val="FF0000"/>
                </a:solidFill>
              </a:rPr>
              <a:t>PERFECT‘or</a:t>
            </a:r>
            <a:r>
              <a:rPr lang="en-US" sz="4400" b="1" dirty="0">
                <a:solidFill>
                  <a:schemeClr val="tx1"/>
                </a:solidFill>
              </a:rPr>
              <a:t>’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	  </a:t>
            </a:r>
            <a:r>
              <a:rPr lang="en-US" sz="4000" dirty="0" err="1">
                <a:solidFill>
                  <a:srgbClr val="00FF00"/>
                </a:solidFill>
              </a:rPr>
              <a:t>ArKaygos</a:t>
            </a:r>
            <a:r>
              <a:rPr lang="en-US" sz="4000" dirty="0">
                <a:solidFill>
                  <a:srgbClr val="00FF00"/>
                </a:solidFill>
              </a:rPr>
              <a:t>	</a:t>
            </a:r>
            <a:r>
              <a:rPr lang="en-US" sz="4000" dirty="0">
                <a:solidFill>
                  <a:schemeClr val="tx1"/>
                </a:solidFill>
              </a:rPr>
              <a:t>	  </a:t>
            </a:r>
            <a:r>
              <a:rPr lang="en-US" sz="4000" dirty="0" err="1">
                <a:solidFill>
                  <a:srgbClr val="FF0000"/>
                </a:solidFill>
              </a:rPr>
              <a:t>Telio-Tace</a:t>
            </a:r>
            <a:endParaRPr lang="en-US" sz="4000" dirty="0">
              <a:solidFill>
                <a:srgbClr val="FF0000"/>
              </a:solidFill>
            </a:endParaRPr>
          </a:p>
          <a:p>
            <a:pPr algn="l"/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en-US" sz="4400" dirty="0">
              <a:solidFill>
                <a:srgbClr val="CCEC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000100" y="1714488"/>
            <a:ext cx="7572428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NZ" sz="3600" dirty="0" smtClean="0"/>
              <a:t>Col 2:15  </a:t>
            </a:r>
            <a:r>
              <a:rPr lang="en-NZ" sz="3600" i="1" dirty="0" smtClean="0"/>
              <a:t>And</a:t>
            </a:r>
            <a:r>
              <a:rPr lang="en-NZ" sz="3600" dirty="0" smtClean="0"/>
              <a:t> having spoiled principalities and powers, he made a show of them openly, triumphing over them </a:t>
            </a:r>
            <a:r>
              <a:rPr lang="en-NZ" sz="3600" u="sng" dirty="0" smtClean="0"/>
              <a:t>in himself</a:t>
            </a:r>
            <a:r>
              <a:rPr lang="en-NZ" sz="3600" dirty="0" smtClean="0"/>
              <a:t>. </a:t>
            </a:r>
            <a:endParaRPr lang="en-A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928662" y="2071678"/>
            <a:ext cx="7572428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NZ" sz="3600" dirty="0" smtClean="0"/>
              <a:t>Jesus/Joshua</a:t>
            </a:r>
          </a:p>
          <a:p>
            <a:pPr algn="ctr"/>
            <a:endParaRPr lang="en-NZ" sz="3600" dirty="0" smtClean="0"/>
          </a:p>
          <a:p>
            <a:pPr algn="ctr"/>
            <a:r>
              <a:rPr lang="en-NZ" sz="3600" dirty="0" smtClean="0"/>
              <a:t>Yahweh’s Salvation</a:t>
            </a:r>
          </a:p>
          <a:p>
            <a:pPr algn="ctr"/>
            <a:endParaRPr lang="en-NZ" sz="3600" dirty="0" smtClean="0"/>
          </a:p>
          <a:p>
            <a:pPr algn="ctr"/>
            <a:r>
              <a:rPr lang="en-NZ" sz="3600" dirty="0" smtClean="0"/>
              <a:t>The Name Above Every Name</a:t>
            </a:r>
            <a:endParaRPr lang="en-A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1000100" y="214290"/>
            <a:ext cx="71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“To Know... Jesus Christ, whom thou Hast Sent”</a:t>
            </a:r>
            <a:endParaRPr lang="en-AU" sz="24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71604" y="2000240"/>
            <a:ext cx="61895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The Name and Titles of Jesus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57422" y="3786190"/>
            <a:ext cx="45163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“The Name of Jesus”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14282" y="285728"/>
            <a:ext cx="81531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Understanding The Name of Jesus.......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56" y="1877271"/>
            <a:ext cx="77153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 smtClean="0"/>
              <a:t>Mat 1:21  And she shall bring forth a son, and thou shalt </a:t>
            </a:r>
            <a:r>
              <a:rPr lang="en-AU" sz="1000" u="sng" dirty="0" smtClean="0"/>
              <a:t>call his name JESUS: </a:t>
            </a:r>
            <a:r>
              <a:rPr lang="en-AU" sz="1000" dirty="0" smtClean="0"/>
              <a:t>for </a:t>
            </a:r>
            <a:r>
              <a:rPr lang="en-AU" sz="1000" u="sng" dirty="0" smtClean="0"/>
              <a:t>he shall save his people from their sins</a:t>
            </a:r>
            <a:r>
              <a:rPr lang="en-AU" sz="1000" dirty="0" smtClean="0"/>
              <a:t>. 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571472" y="1252823"/>
            <a:ext cx="3894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400" b="1" dirty="0" smtClean="0">
                <a:latin typeface="Calibri" pitchFamily="34" charset="0"/>
              </a:rPr>
              <a:t>The Reason is very clear:.......</a:t>
            </a:r>
            <a:endParaRPr lang="en-AU" sz="2400" b="1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2143116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 err="1" smtClean="0"/>
              <a:t>Luk</a:t>
            </a:r>
            <a:r>
              <a:rPr lang="en-AU" sz="1000" dirty="0" smtClean="0"/>
              <a:t> 2:21  And when eight days were accomplished for the circumcising of the child, his name was called JESUS, which was so named </a:t>
            </a:r>
            <a:r>
              <a:rPr lang="en-AU" sz="1000" u="sng" dirty="0" smtClean="0"/>
              <a:t>of the angel before he was conceived </a:t>
            </a:r>
            <a:r>
              <a:rPr lang="en-AU" sz="1000" dirty="0" smtClean="0"/>
              <a:t>in the womb.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2910" y="2643182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 err="1" smtClean="0"/>
              <a:t>Joh</a:t>
            </a:r>
            <a:r>
              <a:rPr lang="en-AU" sz="1000" dirty="0" smtClean="0"/>
              <a:t> 1:29  The next day John </a:t>
            </a:r>
            <a:r>
              <a:rPr lang="en-AU" sz="1000" dirty="0" err="1" smtClean="0"/>
              <a:t>seeth</a:t>
            </a:r>
            <a:r>
              <a:rPr lang="en-AU" sz="1000" dirty="0" smtClean="0"/>
              <a:t> </a:t>
            </a:r>
            <a:r>
              <a:rPr lang="en-AU" sz="1000" u="sng" dirty="0" smtClean="0"/>
              <a:t>Jesus coming unto him</a:t>
            </a:r>
            <a:r>
              <a:rPr lang="en-AU" sz="1000" dirty="0" smtClean="0"/>
              <a:t>, and </a:t>
            </a:r>
            <a:r>
              <a:rPr lang="en-AU" sz="1000" dirty="0" err="1" smtClean="0"/>
              <a:t>saith</a:t>
            </a:r>
            <a:r>
              <a:rPr lang="en-AU" sz="1000" dirty="0" smtClean="0"/>
              <a:t>, Behold the Lamb of God, which </a:t>
            </a:r>
            <a:r>
              <a:rPr lang="en-AU" sz="1000" u="sng" dirty="0" err="1" smtClean="0"/>
              <a:t>taketh</a:t>
            </a:r>
            <a:r>
              <a:rPr lang="en-AU" sz="1000" u="sng" dirty="0" smtClean="0"/>
              <a:t> away the sin of the world.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2910" y="3143248"/>
            <a:ext cx="757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 smtClean="0"/>
              <a:t>Rev 1:5  And from </a:t>
            </a:r>
            <a:r>
              <a:rPr lang="en-AU" sz="1000" u="sng" dirty="0" smtClean="0"/>
              <a:t>Jesus Christ</a:t>
            </a:r>
            <a:r>
              <a:rPr lang="en-AU" sz="1000" dirty="0" smtClean="0"/>
              <a:t>, </a:t>
            </a:r>
            <a:r>
              <a:rPr lang="en-AU" sz="1000" i="1" dirty="0" smtClean="0"/>
              <a:t>who is the faithful witness, and the first begotten of the dead, and the prince of the kings of the earth. Unto him that loved us, </a:t>
            </a:r>
            <a:r>
              <a:rPr lang="en-AU" sz="1000" i="1" u="sng" dirty="0" smtClean="0"/>
              <a:t>and washed us from our sins in his own blood,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4348" y="3714752"/>
            <a:ext cx="7500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 smtClean="0"/>
              <a:t>1Jn 1:7  But if we walk in the light, as he is in the light, we have fellowship one with another, and </a:t>
            </a:r>
            <a:r>
              <a:rPr lang="en-AU" sz="1000" u="sng" dirty="0" smtClean="0"/>
              <a:t>the blood of Jesus Christ his Son </a:t>
            </a:r>
            <a:r>
              <a:rPr lang="en-AU" sz="1000" u="sng" dirty="0" err="1" smtClean="0"/>
              <a:t>cleanseth</a:t>
            </a:r>
            <a:r>
              <a:rPr lang="en-AU" sz="1000" u="sng" dirty="0" smtClean="0"/>
              <a:t> us from all sin.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2910" y="4286256"/>
            <a:ext cx="77867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 smtClean="0"/>
              <a:t>Eph 1:7  In whom we have </a:t>
            </a:r>
            <a:r>
              <a:rPr lang="en-AU" sz="1000" u="sng" dirty="0" smtClean="0"/>
              <a:t>redemption through his blood, the forgiveness of sins</a:t>
            </a:r>
            <a:r>
              <a:rPr lang="en-AU" sz="1000" dirty="0" smtClean="0"/>
              <a:t>, according to the riches of his grace;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2910" y="4643446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 smtClean="0"/>
              <a:t>1Co 6:11  And such were some of you: but ye </a:t>
            </a:r>
            <a:r>
              <a:rPr lang="en-AU" sz="1000" u="sng" dirty="0" smtClean="0"/>
              <a:t>are washed, but ye are sanctified, but ye are justified in the name of the Lord Jesus, </a:t>
            </a:r>
            <a:r>
              <a:rPr lang="en-AU" sz="1000" dirty="0" smtClean="0"/>
              <a:t>and </a:t>
            </a:r>
            <a:r>
              <a:rPr lang="en-AU" sz="1000" u="sng" dirty="0" smtClean="0"/>
              <a:t>by the Spirit of our God</a:t>
            </a:r>
            <a:r>
              <a:rPr lang="en-AU" sz="1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857224" y="428604"/>
            <a:ext cx="40527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Goals of this Study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786" y="2285992"/>
            <a:ext cx="75724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Scripturally </a:t>
            </a:r>
            <a:r>
              <a:rPr lang="en-AU" sz="2400" u="sng" dirty="0" smtClean="0">
                <a:latin typeface="Calibri" pitchFamily="34" charset="0"/>
              </a:rPr>
              <a:t>Define the Name </a:t>
            </a:r>
            <a:r>
              <a:rPr lang="en-AU" sz="2400" dirty="0" smtClean="0">
                <a:latin typeface="Calibri" pitchFamily="34" charset="0"/>
              </a:rPr>
              <a:t> “Jesus”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&amp;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How did </a:t>
            </a:r>
            <a:r>
              <a:rPr lang="en-AU" sz="2400" u="sng" dirty="0" smtClean="0">
                <a:latin typeface="Calibri" pitchFamily="34" charset="0"/>
              </a:rPr>
              <a:t>HE make </a:t>
            </a:r>
            <a:r>
              <a:rPr lang="en-AU" sz="2400" dirty="0" smtClean="0">
                <a:latin typeface="Calibri" pitchFamily="34" charset="0"/>
              </a:rPr>
              <a:t>this Name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&amp;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The two Hyper Symbols used to  show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85786" y="1785926"/>
            <a:ext cx="2001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i="1" dirty="0" smtClean="0"/>
              <a:t>2) Your Character</a:t>
            </a:r>
            <a:endParaRPr lang="en-A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5786" y="2571744"/>
            <a:ext cx="2027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i="1" dirty="0" smtClean="0"/>
              <a:t>3) Your Behaviour</a:t>
            </a:r>
            <a:endParaRPr lang="en-A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4286256"/>
            <a:ext cx="254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And define </a:t>
            </a:r>
            <a:r>
              <a:rPr lang="en-AU" u="sng" dirty="0" smtClean="0"/>
              <a:t>Your NAME</a:t>
            </a:r>
            <a:endParaRPr lang="en-AU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857224" y="1000108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i="1" dirty="0" smtClean="0"/>
              <a:t>1) Starts with your Birth</a:t>
            </a:r>
            <a:endParaRPr lang="en-AU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5429264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And thus your </a:t>
            </a:r>
            <a:r>
              <a:rPr lang="en-AU" u="sng" dirty="0" smtClean="0"/>
              <a:t>Memory and Memorial</a:t>
            </a:r>
            <a:endParaRPr lang="en-AU" u="sng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1822431" y="5106999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14282" y="3714752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Together these make </a:t>
            </a:r>
            <a:r>
              <a:rPr lang="en-AU" u="sng" dirty="0" smtClean="0"/>
              <a:t>an Identity</a:t>
            </a:r>
            <a:endParaRPr lang="en-AU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428596" y="214290"/>
            <a:ext cx="3903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Principle ONE- A BIBLE NAME is a</a:t>
            </a:r>
          </a:p>
          <a:p>
            <a:r>
              <a:rPr lang="en-AU" dirty="0" smtClean="0"/>
              <a:t>Label for an IDENTITY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210901"/>
            <a:ext cx="3989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Principle TWO – Bible Names have a</a:t>
            </a:r>
          </a:p>
          <a:p>
            <a:r>
              <a:rPr lang="en-AU" dirty="0" smtClean="0"/>
              <a:t>Thematic rationale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4929190" y="1857364"/>
            <a:ext cx="4000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/>
              <a:t>A Bible NAME</a:t>
            </a:r>
          </a:p>
          <a:p>
            <a:endParaRPr lang="en-AU" i="1" dirty="0" smtClean="0"/>
          </a:p>
          <a:p>
            <a:r>
              <a:rPr lang="en-AU" i="1" dirty="0" smtClean="0"/>
              <a:t>      Exists within </a:t>
            </a:r>
            <a:r>
              <a:rPr lang="en-AU" i="1" u="sng" dirty="0" smtClean="0"/>
              <a:t>a Context</a:t>
            </a:r>
          </a:p>
          <a:p>
            <a:endParaRPr lang="en-AU" dirty="0" smtClean="0"/>
          </a:p>
          <a:p>
            <a:r>
              <a:rPr lang="en-AU" dirty="0" smtClean="0"/>
              <a:t>Which is</a:t>
            </a:r>
          </a:p>
          <a:p>
            <a:endParaRPr lang="en-AU" i="1" dirty="0" smtClean="0"/>
          </a:p>
          <a:p>
            <a:r>
              <a:rPr lang="en-AU" i="1" dirty="0" smtClean="0"/>
              <a:t>     Related to A </a:t>
            </a:r>
            <a:r>
              <a:rPr lang="en-AU" i="1" u="sng" dirty="0" smtClean="0"/>
              <a:t>ROLE/Purpose</a:t>
            </a:r>
          </a:p>
          <a:p>
            <a:endParaRPr lang="en-AU" i="1" dirty="0" smtClean="0"/>
          </a:p>
          <a:p>
            <a:r>
              <a:rPr lang="en-AU" i="1" dirty="0" smtClean="0"/>
              <a:t>And </a:t>
            </a:r>
            <a:r>
              <a:rPr lang="en-AU" dirty="0" smtClean="0"/>
              <a:t>conforms with</a:t>
            </a:r>
          </a:p>
          <a:p>
            <a:endParaRPr lang="en-AU" i="1" u="sng" dirty="0" smtClean="0"/>
          </a:p>
          <a:p>
            <a:r>
              <a:rPr lang="en-AU" dirty="0" smtClean="0"/>
              <a:t>the Bibles</a:t>
            </a:r>
          </a:p>
          <a:p>
            <a:r>
              <a:rPr lang="en-AU" dirty="0" smtClean="0"/>
              <a:t>	</a:t>
            </a:r>
            <a:r>
              <a:rPr lang="en-AU" u="sng" dirty="0" smtClean="0"/>
              <a:t>Typological Frameworks</a:t>
            </a:r>
            <a:endParaRPr lang="en-AU" u="sng" dirty="0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643042" y="3214686"/>
            <a:ext cx="607223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57752" y="0"/>
            <a:ext cx="4286248" cy="614364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750993" y="1606537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750993" y="2392355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7158" y="3214686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1" grpId="0"/>
      <p:bldP spid="62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286116" y="214290"/>
            <a:ext cx="257176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The Name of Jesus</a:t>
            </a:r>
            <a:endParaRPr lang="en-A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42" y="2130974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Characteristics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2786058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Behaviours/Reputation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3071802" y="4714884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And defines </a:t>
            </a:r>
            <a:r>
              <a:rPr lang="en-AU" u="sng" dirty="0" smtClean="0"/>
              <a:t>Existence</a:t>
            </a:r>
            <a:endParaRPr lang="en-AU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3929058" y="114298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 Identity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157161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Birth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2571736" y="5643578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And </a:t>
            </a:r>
            <a:r>
              <a:rPr lang="en-AU" smtClean="0"/>
              <a:t>thus </a:t>
            </a:r>
            <a:r>
              <a:rPr lang="en-AU" u="sng" smtClean="0"/>
              <a:t>Memory </a:t>
            </a:r>
            <a:r>
              <a:rPr lang="en-AU" u="sng" dirty="0" smtClean="0"/>
              <a:t>and Memorial</a:t>
            </a:r>
            <a:endParaRPr lang="en-AU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4143372" y="85723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u="sng" dirty="0" smtClean="0"/>
              <a:t>A Label</a:t>
            </a:r>
            <a:endParaRPr lang="en-AU" u="sng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71472" y="3714752"/>
            <a:ext cx="80010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429918" y="542847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143504" y="2143116"/>
            <a:ext cx="3143272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Circumstance</a:t>
            </a:r>
          </a:p>
          <a:p>
            <a:pPr algn="ctr"/>
            <a:r>
              <a:rPr lang="en-AU" dirty="0" smtClean="0">
                <a:solidFill>
                  <a:schemeClr val="tx1"/>
                </a:solidFill>
              </a:rPr>
              <a:t>Role/Purpose</a:t>
            </a:r>
          </a:p>
          <a:p>
            <a:pPr algn="ctr"/>
            <a:r>
              <a:rPr lang="en-AU" dirty="0" smtClean="0">
                <a:solidFill>
                  <a:schemeClr val="tx1"/>
                </a:solidFill>
              </a:rPr>
              <a:t>Typology</a:t>
            </a:r>
            <a:endParaRPr lang="en-AU" dirty="0"/>
          </a:p>
        </p:txBody>
      </p:sp>
      <p:sp>
        <p:nvSpPr>
          <p:cNvPr id="58" name="Freeform 57"/>
          <p:cNvSpPr/>
          <p:nvPr/>
        </p:nvSpPr>
        <p:spPr>
          <a:xfrm>
            <a:off x="-142908" y="1142984"/>
            <a:ext cx="4143404" cy="2280356"/>
          </a:xfrm>
          <a:custGeom>
            <a:avLst/>
            <a:gdLst>
              <a:gd name="connsiteX0" fmla="*/ 1480726 w 3998148"/>
              <a:gd name="connsiteY0" fmla="*/ 2280356 h 2280356"/>
              <a:gd name="connsiteX1" fmla="*/ 419570 w 3998148"/>
              <a:gd name="connsiteY1" fmla="*/ 1614311 h 2280356"/>
              <a:gd name="connsiteX2" fmla="*/ 3998148 w 3998148"/>
              <a:gd name="connsiteY2" fmla="*/ 0 h 228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8148" h="2280356">
                <a:moveTo>
                  <a:pt x="1480726" y="2280356"/>
                </a:moveTo>
                <a:cubicBezTo>
                  <a:pt x="740363" y="2137363"/>
                  <a:pt x="0" y="1994370"/>
                  <a:pt x="419570" y="1614311"/>
                </a:cubicBezTo>
                <a:cubicBezTo>
                  <a:pt x="839140" y="1234252"/>
                  <a:pt x="2418644" y="617126"/>
                  <a:pt x="3998148" y="0"/>
                </a:cubicBezTo>
              </a:path>
            </a:pathLst>
          </a:cu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Freeform 58"/>
          <p:cNvSpPr/>
          <p:nvPr/>
        </p:nvSpPr>
        <p:spPr>
          <a:xfrm flipH="1">
            <a:off x="5152996" y="1142984"/>
            <a:ext cx="3991004" cy="2286016"/>
          </a:xfrm>
          <a:custGeom>
            <a:avLst/>
            <a:gdLst>
              <a:gd name="connsiteX0" fmla="*/ 1480726 w 3998148"/>
              <a:gd name="connsiteY0" fmla="*/ 2280356 h 2280356"/>
              <a:gd name="connsiteX1" fmla="*/ 419570 w 3998148"/>
              <a:gd name="connsiteY1" fmla="*/ 1614311 h 2280356"/>
              <a:gd name="connsiteX2" fmla="*/ 3998148 w 3998148"/>
              <a:gd name="connsiteY2" fmla="*/ 0 h 228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8148" h="2280356">
                <a:moveTo>
                  <a:pt x="1480726" y="2280356"/>
                </a:moveTo>
                <a:cubicBezTo>
                  <a:pt x="740363" y="2137363"/>
                  <a:pt x="0" y="1994370"/>
                  <a:pt x="419570" y="1614311"/>
                </a:cubicBezTo>
                <a:cubicBezTo>
                  <a:pt x="839140" y="1234252"/>
                  <a:pt x="2418644" y="617126"/>
                  <a:pt x="3998148" y="0"/>
                </a:cubicBezTo>
              </a:path>
            </a:pathLst>
          </a:cu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TextBox 61"/>
          <p:cNvSpPr txBox="1"/>
          <p:nvPr/>
        </p:nvSpPr>
        <p:spPr>
          <a:xfrm>
            <a:off x="3286116" y="400050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This makes </a:t>
            </a:r>
            <a:r>
              <a:rPr lang="en-AU" u="sng" dirty="0" smtClean="0"/>
              <a:t>an Identity</a:t>
            </a:r>
            <a:endParaRPr lang="en-AU" u="sng" dirty="0"/>
          </a:p>
        </p:txBody>
      </p:sp>
      <p:cxnSp>
        <p:nvCxnSpPr>
          <p:cNvPr id="63" name="Straight Arrow Connector 62"/>
          <p:cNvCxnSpPr/>
          <p:nvPr/>
        </p:nvCxnSpPr>
        <p:spPr>
          <a:xfrm rot="5400000">
            <a:off x="4429918" y="45712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2357430"/>
            <a:ext cx="778674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He Shall Save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3200" dirty="0" smtClean="0">
                <a:latin typeface="Arial" pitchFamily="34" charset="0"/>
                <a:cs typeface="Arial" pitchFamily="34" charset="0"/>
              </a:rPr>
              <a:t>His People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From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3200" dirty="0" smtClean="0">
                <a:latin typeface="Arial" pitchFamily="34" charset="0"/>
                <a:cs typeface="Arial" pitchFamily="34" charset="0"/>
              </a:rPr>
              <a:t>Their Sins</a:t>
            </a:r>
            <a:endParaRPr kumimoji="0" lang="en-A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2786058"/>
            <a:ext cx="77867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Grace and Truth</a:t>
            </a:r>
            <a:endParaRPr kumimoji="0" lang="en-A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71472" y="1285860"/>
            <a:ext cx="7000924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 4:23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And Jesus went about </a:t>
            </a:r>
            <a:r>
              <a:rPr kumimoji="0" lang="en-A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 Galilee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teaching in their synagogues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and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preaching the gospel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of the kingdom, and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healing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A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 manner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sickness and </a:t>
            </a:r>
            <a:r>
              <a:rPr kumimoji="0" lang="en-A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 manner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disease among the people. 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 4:24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And his </a:t>
            </a:r>
            <a:r>
              <a:rPr kumimoji="0" lang="en-A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fame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went throughout all Syria: and they brought unto him </a:t>
            </a:r>
            <a:r>
              <a:rPr kumimoji="0" lang="en-A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all sick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people that were taken </a:t>
            </a:r>
            <a:r>
              <a:rPr kumimoji="0" lang="en-A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 divers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diseases and torments, and those which were possessed with devils, and those which were lunatic, and those that had the palsy; </a:t>
            </a:r>
            <a:r>
              <a:rPr kumimoji="0" lang="en-A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he healed them.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750199" y="964389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286380" y="1000108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71736" y="214290"/>
            <a:ext cx="2448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This is what he </a:t>
            </a:r>
            <a:r>
              <a:rPr lang="en-AU" sz="2800" dirty="0" smtClean="0"/>
              <a:t>said</a:t>
            </a:r>
            <a:endParaRPr lang="en-A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57148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This is what he </a:t>
            </a:r>
            <a:r>
              <a:rPr lang="en-AU" sz="2800" dirty="0" smtClean="0"/>
              <a:t>did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2357430"/>
            <a:ext cx="7786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Joshua</a:t>
            </a:r>
            <a:endParaRPr kumimoji="0" lang="en-AU" sz="7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32351</TotalTime>
  <Words>1363</Words>
  <Application>Microsoft Office PowerPoint</Application>
  <PresentationFormat>On-screen Show (4:3)</PresentationFormat>
  <Paragraphs>223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Simon</cp:lastModifiedBy>
  <cp:revision>116</cp:revision>
  <dcterms:created xsi:type="dcterms:W3CDTF">2009-01-16T07:40:16Z</dcterms:created>
  <dcterms:modified xsi:type="dcterms:W3CDTF">2011-07-08T12:46:48Z</dcterms:modified>
</cp:coreProperties>
</file>