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74" r:id="rId2"/>
    <p:sldId id="307" r:id="rId3"/>
    <p:sldId id="296" r:id="rId4"/>
    <p:sldId id="308" r:id="rId5"/>
    <p:sldId id="276" r:id="rId6"/>
    <p:sldId id="305" r:id="rId7"/>
    <p:sldId id="264" r:id="rId8"/>
    <p:sldId id="261" r:id="rId9"/>
    <p:sldId id="263" r:id="rId10"/>
    <p:sldId id="311" r:id="rId11"/>
    <p:sldId id="270" r:id="rId12"/>
    <p:sldId id="265" r:id="rId13"/>
    <p:sldId id="312" r:id="rId14"/>
    <p:sldId id="287" r:id="rId15"/>
    <p:sldId id="267" r:id="rId16"/>
    <p:sldId id="278" r:id="rId17"/>
    <p:sldId id="289" r:id="rId18"/>
    <p:sldId id="290" r:id="rId19"/>
    <p:sldId id="279" r:id="rId20"/>
    <p:sldId id="291" r:id="rId21"/>
    <p:sldId id="292" r:id="rId22"/>
    <p:sldId id="294" r:id="rId23"/>
    <p:sldId id="314" r:id="rId24"/>
    <p:sldId id="293" r:id="rId25"/>
    <p:sldId id="280" r:id="rId26"/>
    <p:sldId id="295" r:id="rId27"/>
    <p:sldId id="297" r:id="rId28"/>
    <p:sldId id="298" r:id="rId29"/>
    <p:sldId id="318" r:id="rId30"/>
    <p:sldId id="299" r:id="rId31"/>
    <p:sldId id="281" r:id="rId32"/>
    <p:sldId id="271" r:id="rId33"/>
    <p:sldId id="301" r:id="rId34"/>
    <p:sldId id="315" r:id="rId35"/>
    <p:sldId id="316" r:id="rId36"/>
    <p:sldId id="317" r:id="rId37"/>
    <p:sldId id="303" r:id="rId38"/>
    <p:sldId id="285" r:id="rId39"/>
    <p:sldId id="300" r:id="rId40"/>
    <p:sldId id="282" r:id="rId41"/>
    <p:sldId id="313" r:id="rId42"/>
    <p:sldId id="283" r:id="rId43"/>
    <p:sldId id="273" r:id="rId44"/>
    <p:sldId id="309" r:id="rId45"/>
    <p:sldId id="272" r:id="rId46"/>
    <p:sldId id="275" r:id="rId47"/>
    <p:sldId id="284" r:id="rId48"/>
    <p:sldId id="288" r:id="rId49"/>
  </p:sldIdLst>
  <p:sldSz cx="9144000" cy="6858000" type="screen4x3"/>
  <p:notesSz cx="6881813" cy="100155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4" autoAdjust="0"/>
    <p:restoredTop sz="94472" autoAdjust="0"/>
  </p:normalViewPr>
  <p:slideViewPr>
    <p:cSldViewPr>
      <p:cViewPr varScale="1">
        <p:scale>
          <a:sx n="74" d="100"/>
          <a:sy n="74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C76E4-4987-4883-965D-8A6FF6C8C5CF}" type="datetimeFigureOut">
              <a:rPr lang="en-US" smtClean="0"/>
              <a:pPr/>
              <a:t>7/4/2011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512301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512301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A36F9-F385-41FA-ABAE-74FC03FA799D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3" y="2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5315315-B56C-4726-9B00-8F67968EE6D8}" type="datetimeFigureOut">
              <a:rPr lang="en-US"/>
              <a:pPr>
                <a:defRPr/>
              </a:pPr>
              <a:t>7/4/2011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7382"/>
            <a:ext cx="5505450" cy="4506992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3024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3" y="9513024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3E2BCDA-66F0-4E17-B5B3-2167AB40149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A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5AF3C-5C3C-4F00-8F3A-D7F61134F334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A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B185BB-EC16-4B46-A985-90BB2AA82A0B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A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4130F4-A163-4B0B-95CF-35DABBE80114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A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4130F4-A163-4B0B-95CF-35DABBE80114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A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A734E-6261-4E31-9257-A591BA1DE0A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A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A734E-6261-4E31-9257-A591BA1DE0A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A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A734E-6261-4E31-9257-A591BA1DE0A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A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A734E-6261-4E31-9257-A591BA1DE0A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A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A734E-6261-4E31-9257-A591BA1DE0A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A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A734E-6261-4E31-9257-A591BA1DE0A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A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A734E-6261-4E31-9257-A591BA1DE0A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A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A734E-6261-4E31-9257-A591BA1DE0A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A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A734E-6261-4E31-9257-A591BA1DE0A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A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A734E-6261-4E31-9257-A591BA1DE0A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A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A734E-6261-4E31-9257-A591BA1DE0A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A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A734E-6261-4E31-9257-A591BA1DE0A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A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A734E-6261-4E31-9257-A591BA1DE0A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A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A734E-6261-4E31-9257-A591BA1DE0A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A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A734E-6261-4E31-9257-A591BA1DE0A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A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A734E-6261-4E31-9257-A591BA1DE0A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A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A734E-6261-4E31-9257-A591BA1DE0A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A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A734E-6261-4E31-9257-A591BA1DE0A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A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A734E-6261-4E31-9257-A591BA1DE0A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A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A734E-6261-4E31-9257-A591BA1DE0A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A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8A15A2-150B-49FA-9628-2175D8B05FBD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A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E2BCDA-66F0-4E17-B5B3-2167AB40149C}" type="slidenum">
              <a:rPr lang="en-AU" smtClean="0"/>
              <a:pPr>
                <a:defRPr/>
              </a:pPr>
              <a:t>35</a:t>
            </a:fld>
            <a:endParaRPr lang="en-A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2216DC-1111-48CD-9649-841F1F5B6DD4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AU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AU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2216DC-1111-48CD-9649-841F1F5B6DD4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AU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2216DC-1111-48CD-9649-841F1F5B6DD4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C589A9-DB51-44AD-8BB9-F0E66467084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AU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A734E-6261-4E31-9257-A591BA1DE0A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AU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D5ADA1-FF95-4856-9915-85AB8FAB76E1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AU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AU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8A15A2-150B-49FA-9628-2175D8B05FBD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AU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8A15A2-150B-49FA-9628-2175D8B05FBD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AU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8A15A2-150B-49FA-9628-2175D8B05FBD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AU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527F08-4371-499F-AB54-B2A01499802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AU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32FC87-3A96-4C74-AB3E-4A2DAAD7C246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AU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B185BB-EC16-4B46-A985-90BB2AA82A0B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A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A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8A15A2-150B-49FA-9628-2175D8B05FBD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A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A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D5ADA1-FF95-4856-9915-85AB8FAB76E1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A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5AF3C-5C3C-4F00-8F3A-D7F61134F334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B96BC-75CB-4874-BB54-C48100A16E28}" type="datetimeFigureOut">
              <a:rPr lang="en-US"/>
              <a:pPr>
                <a:defRPr/>
              </a:pPr>
              <a:t>7/4/2011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E844A-C237-400A-ADCA-032D7AF2F87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83DD0-DC26-4340-8A80-1C0FAF037FE5}" type="datetimeFigureOut">
              <a:rPr lang="en-US"/>
              <a:pPr>
                <a:defRPr/>
              </a:pPr>
              <a:t>7/4/2011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961C6-52A3-4D51-AA3A-AC5808840F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CE18B-02D7-42F4-9187-59D9F19250C7}" type="datetimeFigureOut">
              <a:rPr lang="en-US"/>
              <a:pPr>
                <a:defRPr/>
              </a:pPr>
              <a:t>7/4/2011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C0C29-21C4-417D-959F-E7C411EDB34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64F7C-A253-4059-B9BC-487373C978C5}" type="datetimeFigureOut">
              <a:rPr lang="en-US"/>
              <a:pPr>
                <a:defRPr/>
              </a:pPr>
              <a:t>7/4/2011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B6F1-FCD1-475D-98D1-06E41C380E5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DBE5-93F3-40A4-AD7D-99950D6597D4}" type="datetimeFigureOut">
              <a:rPr lang="en-US"/>
              <a:pPr>
                <a:defRPr/>
              </a:pPr>
              <a:t>7/4/2011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E0F48-BF29-4519-8075-8D8FE4A27CF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EC5D2-F152-49FE-86D2-82BD14780F2B}" type="datetimeFigureOut">
              <a:rPr lang="en-US"/>
              <a:pPr>
                <a:defRPr/>
              </a:pPr>
              <a:t>7/4/2011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E5A20-6966-4893-8193-2FD3142DCEC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6B83-A88E-4CB1-9BC4-02F531870CF0}" type="datetimeFigureOut">
              <a:rPr lang="en-US"/>
              <a:pPr>
                <a:defRPr/>
              </a:pPr>
              <a:t>7/4/2011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34F40-FD64-4817-96D4-ED7E1296985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E362A-CF7D-4D2E-B1CA-EBAB590C5A21}" type="datetimeFigureOut">
              <a:rPr lang="en-US"/>
              <a:pPr>
                <a:defRPr/>
              </a:pPr>
              <a:t>7/4/2011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557AD-8177-424E-8696-FA541DDB499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CE076-7608-4D63-BF00-E934161F4055}" type="datetimeFigureOut">
              <a:rPr lang="en-US"/>
              <a:pPr>
                <a:defRPr/>
              </a:pPr>
              <a:t>7/4/2011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FC9E8-45AB-464A-B263-C8D7C483282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4E086-A591-4EAD-8366-C2A2E47DA434}" type="datetimeFigureOut">
              <a:rPr lang="en-US"/>
              <a:pPr>
                <a:defRPr/>
              </a:pPr>
              <a:t>7/4/2011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BCB7A-9D4E-4D8F-A850-A8CBBCA99E0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3A076-3B73-4085-A2CF-B33263780B15}" type="datetimeFigureOut">
              <a:rPr lang="en-US"/>
              <a:pPr>
                <a:defRPr/>
              </a:pPr>
              <a:t>7/4/2011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BED89-5984-413D-A922-60491DE8709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54AF19-43B5-4C28-B0EE-7EAD4E6978B6}" type="datetimeFigureOut">
              <a:rPr lang="en-US"/>
              <a:pPr>
                <a:defRPr/>
              </a:pPr>
              <a:t>7/4/2011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E5B160-35C4-45B5-B24F-0BB265FD93B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Rectangle 6"/>
          <p:cNvSpPr/>
          <p:nvPr userDrawn="1"/>
        </p:nvSpPr>
        <p:spPr>
          <a:xfrm>
            <a:off x="2643174" y="6488668"/>
            <a:ext cx="4572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latin typeface="Monotype Corsiva" pitchFamily="66" charset="0"/>
              </a:rPr>
              <a:t>“Ye call me Master and Lord; and ye say well”</a:t>
            </a:r>
            <a:endParaRPr lang="en-AU" dirty="0">
              <a:latin typeface="Monotype Corsiva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71604" y="2000240"/>
            <a:ext cx="61895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The Name and Titles of Jesus</a:t>
            </a:r>
            <a:endParaRPr lang="en-AU" sz="4000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00364" y="3786190"/>
            <a:ext cx="302897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“The Master”</a:t>
            </a:r>
            <a:endParaRPr lang="en-AU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214282" y="142852"/>
            <a:ext cx="1547796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dirty="0" smtClean="0">
                <a:latin typeface="Calibri" pitchFamily="34" charset="0"/>
              </a:rPr>
              <a:t>IMPORTANT!!!</a:t>
            </a:r>
            <a:endParaRPr lang="en-AU" dirty="0">
              <a:latin typeface="Calibri" pitchFamily="34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571472" y="1285860"/>
            <a:ext cx="828680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endParaRPr lang="en-AU" sz="2400" dirty="0">
              <a:latin typeface="Calibri" pitchFamily="34" charset="0"/>
            </a:endParaRPr>
          </a:p>
          <a:p>
            <a:pPr marL="342900" indent="-342900"/>
            <a:r>
              <a:rPr lang="en-AU" sz="2400" dirty="0">
                <a:latin typeface="Calibri" pitchFamily="34" charset="0"/>
              </a:rPr>
              <a:t>The NT Master </a:t>
            </a:r>
            <a:r>
              <a:rPr lang="en-AU" sz="2400" dirty="0" smtClean="0">
                <a:latin typeface="Calibri" pitchFamily="34" charset="0"/>
              </a:rPr>
              <a:t>title/ role is </a:t>
            </a:r>
            <a:r>
              <a:rPr lang="en-AU" sz="2400" dirty="0">
                <a:latin typeface="Calibri" pitchFamily="34" charset="0"/>
              </a:rPr>
              <a:t>about a </a:t>
            </a:r>
            <a:r>
              <a:rPr lang="en-AU" sz="2400" u="sng" dirty="0">
                <a:latin typeface="Calibri" pitchFamily="34" charset="0"/>
              </a:rPr>
              <a:t>TEACHER/LEARNER </a:t>
            </a:r>
            <a:endParaRPr lang="en-AU" sz="2400" u="sng" dirty="0" smtClean="0">
              <a:latin typeface="Calibri" pitchFamily="34" charset="0"/>
            </a:endParaRPr>
          </a:p>
          <a:p>
            <a:pPr marL="342900" indent="-342900"/>
            <a:r>
              <a:rPr lang="en-AU" sz="2400" u="sng" dirty="0" smtClean="0">
                <a:latin typeface="Calibri" pitchFamily="34" charset="0"/>
              </a:rPr>
              <a:t>relationship</a:t>
            </a:r>
            <a:endParaRPr lang="en-AU" sz="2400" u="sng" dirty="0">
              <a:latin typeface="Calibri" pitchFamily="34" charset="0"/>
            </a:endParaRPr>
          </a:p>
          <a:p>
            <a:pPr marL="342900" indent="-342900"/>
            <a:endParaRPr lang="en-AU" sz="2400" dirty="0">
              <a:latin typeface="Calibri" pitchFamily="34" charset="0"/>
            </a:endParaRPr>
          </a:p>
          <a:p>
            <a:pPr marL="342900" indent="-342900"/>
            <a:r>
              <a:rPr lang="en-AU" sz="2400" dirty="0" smtClean="0">
                <a:latin typeface="Calibri" pitchFamily="34" charset="0"/>
              </a:rPr>
              <a:t>In the NT...............</a:t>
            </a:r>
          </a:p>
          <a:p>
            <a:pPr marL="342900" indent="-342900"/>
            <a:endParaRPr lang="en-AU" sz="2400" dirty="0">
              <a:latin typeface="Calibri" pitchFamily="34" charset="0"/>
            </a:endParaRPr>
          </a:p>
          <a:p>
            <a:pPr marL="342900" indent="-342900"/>
            <a:r>
              <a:rPr lang="en-AU" sz="2400" dirty="0" smtClean="0">
                <a:latin typeface="Calibri" pitchFamily="34" charset="0"/>
              </a:rPr>
              <a:t>Greek - </a:t>
            </a:r>
            <a:r>
              <a:rPr lang="en-AU" sz="2400" dirty="0" err="1" smtClean="0">
                <a:latin typeface="Calibri" pitchFamily="34" charset="0"/>
              </a:rPr>
              <a:t>Kurios</a:t>
            </a:r>
            <a:r>
              <a:rPr lang="en-AU" sz="2400" dirty="0" smtClean="0">
                <a:latin typeface="Calibri" pitchFamily="34" charset="0"/>
              </a:rPr>
              <a:t>/</a:t>
            </a:r>
            <a:r>
              <a:rPr lang="en-AU" sz="2400" dirty="0" err="1" smtClean="0">
                <a:latin typeface="Calibri" pitchFamily="34" charset="0"/>
              </a:rPr>
              <a:t>Doolos</a:t>
            </a:r>
            <a:r>
              <a:rPr lang="en-AU" sz="2400" dirty="0" smtClean="0">
                <a:latin typeface="Calibri" pitchFamily="34" charset="0"/>
              </a:rPr>
              <a:t> </a:t>
            </a:r>
            <a:r>
              <a:rPr lang="en-AU" sz="2400" dirty="0">
                <a:latin typeface="Calibri" pitchFamily="34" charset="0"/>
              </a:rPr>
              <a:t>= </a:t>
            </a:r>
            <a:r>
              <a:rPr lang="en-AU" sz="2400" dirty="0" smtClean="0">
                <a:latin typeface="Calibri" pitchFamily="34" charset="0"/>
              </a:rPr>
              <a:t>Lord/Slave relationship</a:t>
            </a:r>
          </a:p>
          <a:p>
            <a:pPr marL="342900" indent="-342900"/>
            <a:r>
              <a:rPr lang="en-AU" sz="2400" dirty="0" smtClean="0">
                <a:latin typeface="Calibri" pitchFamily="34" charset="0"/>
              </a:rPr>
              <a:t>and</a:t>
            </a:r>
            <a:endParaRPr lang="en-AU" sz="2400" dirty="0">
              <a:latin typeface="Calibri" pitchFamily="34" charset="0"/>
            </a:endParaRPr>
          </a:p>
          <a:p>
            <a:pPr marL="342900" indent="-342900"/>
            <a:r>
              <a:rPr lang="en-AU" sz="2400" b="1" u="sng" dirty="0" err="1">
                <a:latin typeface="Calibri" pitchFamily="34" charset="0"/>
              </a:rPr>
              <a:t>Didaskolos</a:t>
            </a:r>
            <a:r>
              <a:rPr lang="en-AU" sz="2400" b="1" u="sng" dirty="0">
                <a:latin typeface="Calibri" pitchFamily="34" charset="0"/>
              </a:rPr>
              <a:t>/</a:t>
            </a:r>
            <a:r>
              <a:rPr lang="en-AU" sz="2400" b="1" u="sng" dirty="0" err="1">
                <a:latin typeface="Calibri" pitchFamily="34" charset="0"/>
              </a:rPr>
              <a:t>Mathete</a:t>
            </a:r>
            <a:r>
              <a:rPr lang="en-AU" sz="2400" b="1" u="sng" dirty="0">
                <a:latin typeface="Calibri" pitchFamily="34" charset="0"/>
              </a:rPr>
              <a:t> = Master/Disciple = Teacher/Learner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642910" y="285728"/>
            <a:ext cx="72111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2800" dirty="0">
                <a:latin typeface="Calibri" pitchFamily="34" charset="0"/>
              </a:rPr>
              <a:t>The Lord was a TEACHER who TAUGHT </a:t>
            </a:r>
            <a:r>
              <a:rPr lang="en-AU" sz="2800" dirty="0" smtClean="0">
                <a:latin typeface="Calibri" pitchFamily="34" charset="0"/>
              </a:rPr>
              <a:t> </a:t>
            </a:r>
            <a:r>
              <a:rPr lang="en-AU" sz="2800" b="1" u="sng" dirty="0" smtClean="0">
                <a:latin typeface="Calibri" pitchFamily="34" charset="0"/>
              </a:rPr>
              <a:t>Disciples</a:t>
            </a:r>
            <a:endParaRPr lang="en-AU" sz="2800" b="1" u="sng" dirty="0">
              <a:latin typeface="Calibri" pitchFamily="34" charset="0"/>
            </a:endParaRP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714348" y="2714620"/>
            <a:ext cx="748410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2800" dirty="0">
                <a:latin typeface="Calibri" pitchFamily="34" charset="0"/>
              </a:rPr>
              <a:t>A Disciple is a </a:t>
            </a:r>
            <a:r>
              <a:rPr lang="en-AU" sz="2800" u="sng" dirty="0" smtClean="0">
                <a:latin typeface="Calibri" pitchFamily="34" charset="0"/>
              </a:rPr>
              <a:t>Math</a:t>
            </a:r>
            <a:r>
              <a:rPr lang="en-AU" sz="2800" dirty="0" smtClean="0">
                <a:latin typeface="Calibri" pitchFamily="34" charset="0"/>
              </a:rPr>
              <a:t> </a:t>
            </a:r>
            <a:r>
              <a:rPr lang="en-AU" sz="2800" dirty="0" err="1" smtClean="0">
                <a:latin typeface="Calibri" pitchFamily="34" charset="0"/>
              </a:rPr>
              <a:t>etes</a:t>
            </a:r>
            <a:r>
              <a:rPr lang="en-AU" sz="2800" dirty="0" smtClean="0">
                <a:latin typeface="Calibri" pitchFamily="34" charset="0"/>
              </a:rPr>
              <a:t> </a:t>
            </a:r>
            <a:r>
              <a:rPr lang="en-AU" sz="2800" dirty="0">
                <a:latin typeface="Calibri" pitchFamily="34" charset="0"/>
              </a:rPr>
              <a:t>– a Learner of knowledge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3643314"/>
            <a:ext cx="71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/>
              <a:t>Mat 10:24  The </a:t>
            </a:r>
            <a:r>
              <a:rPr lang="en-AU" sz="2400" u="sng" dirty="0">
                <a:solidFill>
                  <a:srgbClr val="FF0000"/>
                </a:solidFill>
              </a:rPr>
              <a:t>disciple</a:t>
            </a:r>
            <a:r>
              <a:rPr lang="en-AU" sz="2400" dirty="0"/>
              <a:t> is not above </a:t>
            </a:r>
            <a:r>
              <a:rPr lang="en-AU" sz="2400" i="1" dirty="0"/>
              <a:t>his </a:t>
            </a:r>
            <a:r>
              <a:rPr lang="en-AU" sz="2400" i="1" u="sng" dirty="0">
                <a:solidFill>
                  <a:srgbClr val="FF0000"/>
                </a:solidFill>
              </a:rPr>
              <a:t>master</a:t>
            </a:r>
            <a:r>
              <a:rPr lang="en-AU" sz="2400" i="1" u="sng" dirty="0"/>
              <a:t>,</a:t>
            </a:r>
            <a:r>
              <a:rPr lang="en-AU" sz="2400" i="1" dirty="0"/>
              <a:t> nor the servant above his lord. </a:t>
            </a:r>
          </a:p>
          <a:p>
            <a:r>
              <a:rPr lang="en-AU" sz="2400" dirty="0"/>
              <a:t>Mat 10:25  It is enough for the </a:t>
            </a:r>
            <a:r>
              <a:rPr lang="en-AU" sz="2400" u="sng" dirty="0">
                <a:solidFill>
                  <a:srgbClr val="FF0000"/>
                </a:solidFill>
              </a:rPr>
              <a:t>disciple that he be as his master</a:t>
            </a:r>
            <a:r>
              <a:rPr lang="en-AU" sz="2400" u="sng" dirty="0"/>
              <a:t>, </a:t>
            </a:r>
            <a:r>
              <a:rPr lang="en-AU" sz="2400" dirty="0"/>
              <a:t>and the servant as his lord. If they have called the master of the house Beelzebub, how much more </a:t>
            </a:r>
            <a:r>
              <a:rPr lang="en-AU" sz="2400" i="1" dirty="0"/>
              <a:t>shall they call them of his household? 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42910" y="1071546"/>
            <a:ext cx="735811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800" b="1" dirty="0" smtClean="0">
                <a:latin typeface="Calibri" pitchFamily="34" charset="0"/>
              </a:rPr>
              <a:t>DISCIPLE </a:t>
            </a:r>
            <a:r>
              <a:rPr lang="en-AU" sz="2800" dirty="0" smtClean="0">
                <a:latin typeface="Calibri" pitchFamily="34" charset="0"/>
              </a:rPr>
              <a:t>- G3101</a:t>
            </a:r>
            <a:endParaRPr lang="en-AU" sz="2800" dirty="0">
              <a:latin typeface="Calibri" pitchFamily="34" charset="0"/>
            </a:endParaRPr>
          </a:p>
          <a:p>
            <a:r>
              <a:rPr lang="en-AU" sz="2800" dirty="0" err="1" smtClean="0">
                <a:latin typeface="Calibri" pitchFamily="34" charset="0"/>
              </a:rPr>
              <a:t>mathe</a:t>
            </a:r>
            <a:r>
              <a:rPr lang="en-AU" sz="2800" dirty="0" err="1">
                <a:latin typeface="Calibri" pitchFamily="34" charset="0"/>
              </a:rPr>
              <a:t>̄tēs</a:t>
            </a:r>
            <a:endParaRPr lang="en-AU" sz="2800" dirty="0">
              <a:latin typeface="Calibri" pitchFamily="34" charset="0"/>
            </a:endParaRPr>
          </a:p>
          <a:p>
            <a:r>
              <a:rPr lang="en-AU" sz="2800" dirty="0" smtClean="0">
                <a:latin typeface="Calibri" pitchFamily="34" charset="0"/>
              </a:rPr>
              <a:t>From </a:t>
            </a:r>
            <a:r>
              <a:rPr lang="en-AU" sz="2800" u="sng" dirty="0">
                <a:latin typeface="Calibri" pitchFamily="34" charset="0"/>
              </a:rPr>
              <a:t>G3129; </a:t>
            </a:r>
            <a:r>
              <a:rPr lang="en-AU" sz="2800" b="1" dirty="0">
                <a:latin typeface="Calibri" pitchFamily="34" charset="0"/>
              </a:rPr>
              <a:t>a </a:t>
            </a:r>
            <a:r>
              <a:rPr lang="en-AU" sz="2800" b="1" i="1" dirty="0">
                <a:latin typeface="Calibri" pitchFamily="34" charset="0"/>
              </a:rPr>
              <a:t>learner</a:t>
            </a:r>
            <a:r>
              <a:rPr lang="en-AU" sz="2800" i="1" u="sng" dirty="0">
                <a:latin typeface="Calibri" pitchFamily="34" charset="0"/>
              </a:rPr>
              <a:t>, that is, pupil: - disciple.</a:t>
            </a:r>
            <a:endParaRPr lang="en-AU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928662" y="1500174"/>
            <a:ext cx="765029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AU" sz="3200" dirty="0" smtClean="0">
                <a:latin typeface="Calibri" pitchFamily="34" charset="0"/>
              </a:rPr>
              <a:t>A Master is about Teaching</a:t>
            </a:r>
          </a:p>
          <a:p>
            <a:pPr>
              <a:buFontTx/>
              <a:buChar char="-"/>
            </a:pPr>
            <a:r>
              <a:rPr lang="en-AU" sz="3200" dirty="0" smtClean="0">
                <a:latin typeface="Calibri" pitchFamily="34" charset="0"/>
              </a:rPr>
              <a:t>A Disciple is about Learning</a:t>
            </a:r>
          </a:p>
          <a:p>
            <a:pPr>
              <a:buFontTx/>
              <a:buChar char="-"/>
            </a:pPr>
            <a:endParaRPr lang="en-AU" sz="3200" dirty="0" smtClean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en-AU" sz="3200" dirty="0" smtClean="0">
                <a:latin typeface="Calibri" pitchFamily="34" charset="0"/>
              </a:rPr>
              <a:t>Therefore a Master and Disciple go together</a:t>
            </a:r>
            <a:endParaRPr lang="en-AU" sz="3200" dirty="0"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28662" y="428604"/>
            <a:ext cx="35779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Let’s Summarise</a:t>
            </a:r>
            <a:endParaRPr lang="en-AU" sz="4000" dirty="0">
              <a:latin typeface="Calibri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928662" y="4214818"/>
            <a:ext cx="70572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AU" sz="3200" dirty="0" smtClean="0">
                <a:latin typeface="Calibri" pitchFamily="34" charset="0"/>
              </a:rPr>
              <a:t>The Role is inherently </a:t>
            </a:r>
            <a:r>
              <a:rPr lang="en-AU" sz="3200" u="sng" dirty="0" smtClean="0">
                <a:latin typeface="Calibri" pitchFamily="34" charset="0"/>
              </a:rPr>
              <a:t>relationship</a:t>
            </a:r>
            <a:r>
              <a:rPr lang="en-AU" sz="3200" dirty="0" smtClean="0">
                <a:latin typeface="Calibri" pitchFamily="34" charset="0"/>
              </a:rPr>
              <a:t> based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14414" y="5214950"/>
            <a:ext cx="192882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Teacher</a:t>
            </a:r>
          </a:p>
          <a:p>
            <a:pPr algn="ctr"/>
            <a:r>
              <a:rPr lang="en-AU" dirty="0" err="1" smtClean="0"/>
              <a:t>Didaskolos</a:t>
            </a:r>
            <a:endParaRPr lang="en-AU" dirty="0"/>
          </a:p>
        </p:txBody>
      </p:sp>
      <p:sp>
        <p:nvSpPr>
          <p:cNvPr id="6" name="Rounded Rectangle 5"/>
          <p:cNvSpPr/>
          <p:nvPr/>
        </p:nvSpPr>
        <p:spPr>
          <a:xfrm>
            <a:off x="5643570" y="5214950"/>
            <a:ext cx="1928826" cy="92869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Disciple</a:t>
            </a:r>
          </a:p>
          <a:p>
            <a:pPr algn="ctr"/>
            <a:r>
              <a:rPr lang="en-AU" dirty="0" err="1" smtClean="0"/>
              <a:t>Mathetes</a:t>
            </a:r>
            <a:endParaRPr lang="en-AU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14744" y="5643578"/>
            <a:ext cx="157163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28662" y="428604"/>
            <a:ext cx="64257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And one last thing...................</a:t>
            </a:r>
            <a:endParaRPr lang="en-AU" sz="4000" dirty="0">
              <a:latin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714612" y="2214554"/>
            <a:ext cx="3429024" cy="2571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5400" b="1" dirty="0" smtClean="0"/>
              <a:t>Respect</a:t>
            </a:r>
          </a:p>
          <a:p>
            <a:pPr algn="ctr"/>
            <a:r>
              <a:rPr lang="en-AU" sz="5400" b="1" dirty="0" smtClean="0"/>
              <a:t>Deference</a:t>
            </a:r>
          </a:p>
          <a:p>
            <a:pPr algn="ctr"/>
            <a:r>
              <a:rPr lang="en-AU" sz="5400" b="1" dirty="0" smtClean="0"/>
              <a:t>Copy</a:t>
            </a:r>
            <a:endParaRPr lang="en-A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500034" y="2428868"/>
            <a:ext cx="83128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5 Pivotal Elements of the Role and Title</a:t>
            </a:r>
            <a:endParaRPr lang="en-AU" sz="4000" dirty="0"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50083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714348" y="357166"/>
            <a:ext cx="56562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Key  One</a:t>
            </a:r>
          </a:p>
          <a:p>
            <a:r>
              <a:rPr lang="en-AU" sz="4000" dirty="0" smtClean="0">
                <a:latin typeface="Calibri" pitchFamily="34" charset="0"/>
              </a:rPr>
              <a:t>	</a:t>
            </a:r>
          </a:p>
          <a:p>
            <a:endParaRPr lang="en-AU" sz="4000" dirty="0" smtClean="0">
              <a:latin typeface="Calibri" pitchFamily="34" charset="0"/>
            </a:endParaRPr>
          </a:p>
          <a:p>
            <a:r>
              <a:rPr lang="en-AU" sz="4000" dirty="0" smtClean="0">
                <a:latin typeface="Calibri" pitchFamily="34" charset="0"/>
              </a:rPr>
              <a:t>Jesus was the </a:t>
            </a:r>
            <a:r>
              <a:rPr lang="en-AU" sz="4000" u="sng" dirty="0" smtClean="0">
                <a:latin typeface="Calibri" pitchFamily="34" charset="0"/>
              </a:rPr>
              <a:t>first</a:t>
            </a:r>
            <a:r>
              <a:rPr lang="en-AU" sz="4000" dirty="0" smtClean="0">
                <a:latin typeface="Calibri" pitchFamily="34" charset="0"/>
              </a:rPr>
              <a:t> Disciple</a:t>
            </a:r>
          </a:p>
          <a:p>
            <a:r>
              <a:rPr lang="en-AU" sz="4000" dirty="0" smtClean="0">
                <a:latin typeface="Calibri" pitchFamily="34" charset="0"/>
              </a:rPr>
              <a:t>And</a:t>
            </a:r>
          </a:p>
          <a:p>
            <a:r>
              <a:rPr lang="en-AU" sz="4000" dirty="0" smtClean="0">
                <a:latin typeface="Calibri" pitchFamily="34" charset="0"/>
              </a:rPr>
              <a:t>the </a:t>
            </a:r>
            <a:r>
              <a:rPr lang="en-AU" sz="4000" u="sng" dirty="0" smtClean="0">
                <a:latin typeface="Calibri" pitchFamily="34" charset="0"/>
              </a:rPr>
              <a:t>first</a:t>
            </a:r>
            <a:r>
              <a:rPr lang="en-AU" sz="4000" dirty="0" smtClean="0">
                <a:latin typeface="Calibri" pitchFamily="34" charset="0"/>
              </a:rPr>
              <a:t> Apostle</a:t>
            </a:r>
            <a:endParaRPr lang="en-AU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714348" y="357166"/>
            <a:ext cx="798417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Key  Two</a:t>
            </a:r>
          </a:p>
          <a:p>
            <a:r>
              <a:rPr lang="en-AU" sz="4000" dirty="0" smtClean="0">
                <a:latin typeface="Calibri" pitchFamily="34" charset="0"/>
              </a:rPr>
              <a:t>	</a:t>
            </a:r>
          </a:p>
          <a:p>
            <a:endParaRPr lang="en-AU" sz="4000" dirty="0" smtClean="0">
              <a:latin typeface="Calibri" pitchFamily="34" charset="0"/>
            </a:endParaRPr>
          </a:p>
          <a:p>
            <a:r>
              <a:rPr lang="en-AU" sz="4000" dirty="0" smtClean="0">
                <a:latin typeface="Calibri" pitchFamily="34" charset="0"/>
              </a:rPr>
              <a:t>Jesus Is the </a:t>
            </a:r>
            <a:r>
              <a:rPr lang="en-AU" sz="4000" u="sng" dirty="0" smtClean="0">
                <a:latin typeface="Calibri" pitchFamily="34" charset="0"/>
              </a:rPr>
              <a:t>only</a:t>
            </a:r>
            <a:r>
              <a:rPr lang="en-AU" sz="4000" dirty="0" smtClean="0">
                <a:latin typeface="Calibri" pitchFamily="34" charset="0"/>
              </a:rPr>
              <a:t> Master</a:t>
            </a:r>
          </a:p>
          <a:p>
            <a:endParaRPr lang="en-AU" sz="4000" dirty="0" smtClean="0">
              <a:latin typeface="Calibri" pitchFamily="34" charset="0"/>
            </a:endParaRPr>
          </a:p>
          <a:p>
            <a:r>
              <a:rPr lang="en-AU" sz="4000" dirty="0" smtClean="0">
                <a:latin typeface="Calibri" pitchFamily="34" charset="0"/>
              </a:rPr>
              <a:t>All other teaching is done </a:t>
            </a:r>
            <a:r>
              <a:rPr lang="en-AU" sz="4000" u="sng" dirty="0" smtClean="0">
                <a:latin typeface="Calibri" pitchFamily="34" charset="0"/>
              </a:rPr>
              <a:t>in his name</a:t>
            </a:r>
            <a:endParaRPr lang="en-AU" sz="4000" u="sng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555382"/>
            <a:ext cx="878684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32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Act 5:40</a:t>
            </a:r>
            <a:r>
              <a:rPr kumimoji="0" lang="en-A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  .........and when they had called the apostles, and beaten </a:t>
            </a:r>
            <a:r>
              <a:rPr kumimoji="0" lang="en-AU" sz="3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them,</a:t>
            </a:r>
            <a:r>
              <a:rPr kumimoji="0" lang="en-A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 they commanded that they should not </a:t>
            </a:r>
            <a:r>
              <a:rPr kumimoji="0" lang="en-A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speak in the name of Jesus,</a:t>
            </a:r>
            <a:r>
              <a:rPr kumimoji="0" lang="en-A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 and let them go. </a:t>
            </a:r>
            <a:endParaRPr kumimoji="0" lang="en-A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32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Act 5:41</a:t>
            </a:r>
            <a:r>
              <a:rPr kumimoji="0" lang="en-A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  And they departed from the presence of the council, rejoicing that they were counted worthy to suffer shame </a:t>
            </a:r>
            <a:r>
              <a:rPr kumimoji="0" lang="en-A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for his name.</a:t>
            </a:r>
            <a:r>
              <a:rPr kumimoji="0" lang="en-A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 </a:t>
            </a:r>
            <a:endParaRPr kumimoji="0" lang="en-A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32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Act 5:42</a:t>
            </a:r>
            <a:r>
              <a:rPr kumimoji="0" lang="en-A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  And daily in the temple, and in every house, they ceased </a:t>
            </a:r>
            <a:r>
              <a:rPr kumimoji="0" lang="en-A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not to teach and preach Jesus Christ. </a:t>
            </a:r>
            <a:endParaRPr kumimoji="0" lang="en-A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1071538" y="1571612"/>
            <a:ext cx="650089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360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Luk</a:t>
            </a:r>
            <a:r>
              <a:rPr kumimoji="0" lang="en-AU" sz="36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 24:47  .......repentance and remission of sins should be preached </a:t>
            </a:r>
            <a:r>
              <a:rPr kumimoji="0" lang="en-AU" sz="3600" i="0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in his name</a:t>
            </a:r>
            <a:r>
              <a:rPr kumimoji="0" lang="en-AU" sz="36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 among all nations, beginning at Jerusalem. </a:t>
            </a:r>
            <a:endParaRPr kumimoji="0" lang="en-AU" sz="36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714348" y="357166"/>
            <a:ext cx="5992923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Key  Three</a:t>
            </a:r>
          </a:p>
          <a:p>
            <a:r>
              <a:rPr lang="en-AU" sz="4000" dirty="0" smtClean="0">
                <a:latin typeface="Calibri" pitchFamily="34" charset="0"/>
              </a:rPr>
              <a:t>	</a:t>
            </a:r>
          </a:p>
          <a:p>
            <a:endParaRPr lang="en-AU" sz="4000" dirty="0" smtClean="0">
              <a:latin typeface="Calibri" pitchFamily="34" charset="0"/>
            </a:endParaRPr>
          </a:p>
          <a:p>
            <a:endParaRPr lang="en-AU" sz="4000" dirty="0" smtClean="0">
              <a:latin typeface="Calibri" pitchFamily="34" charset="0"/>
            </a:endParaRPr>
          </a:p>
          <a:p>
            <a:r>
              <a:rPr lang="en-AU" sz="4000" dirty="0" smtClean="0">
                <a:latin typeface="Calibri" pitchFamily="34" charset="0"/>
              </a:rPr>
              <a:t>	Preaching and Teaching</a:t>
            </a:r>
            <a:endParaRPr lang="en-AU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1714488"/>
            <a:ext cx="75724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400" dirty="0" err="1" smtClean="0"/>
              <a:t>Joh</a:t>
            </a:r>
            <a:r>
              <a:rPr lang="en-AU" sz="4400" dirty="0" smtClean="0"/>
              <a:t> 17:3  And this is life eternal, that they </a:t>
            </a:r>
            <a:r>
              <a:rPr lang="en-AU" sz="4400" b="1" u="sng" dirty="0" smtClean="0"/>
              <a:t>might know</a:t>
            </a:r>
            <a:r>
              <a:rPr lang="en-AU" sz="4400" dirty="0" smtClean="0"/>
              <a:t> thee the only true God, and Jesus Christ, whom thou hast sent. </a:t>
            </a:r>
            <a:endParaRPr lang="en-A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357190" y="1239268"/>
            <a:ext cx="842965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48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Act 5:42</a:t>
            </a:r>
            <a:r>
              <a:rPr kumimoji="0" lang="en-A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  And daily in the temple, and in every house, they ceased not to </a:t>
            </a:r>
            <a:r>
              <a:rPr kumimoji="0" lang="en-AU" sz="4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teach and preach </a:t>
            </a:r>
            <a:r>
              <a:rPr kumimoji="0" lang="en-A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Jesus Christ. </a:t>
            </a:r>
            <a:endParaRPr kumimoji="0" lang="en-A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8596" y="714356"/>
            <a:ext cx="83582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dirty="0" smtClean="0"/>
              <a:t>Act 28:30  And Paul dwelt two whole years in his own hired house, and received all that came in unto him, </a:t>
            </a:r>
          </a:p>
          <a:p>
            <a:r>
              <a:rPr lang="en-AU" sz="3600" dirty="0" smtClean="0"/>
              <a:t>Act 28:31  </a:t>
            </a:r>
            <a:r>
              <a:rPr lang="en-AU" sz="3600" u="sng" dirty="0" smtClean="0"/>
              <a:t>Preaching</a:t>
            </a:r>
            <a:r>
              <a:rPr lang="en-AU" sz="3600" dirty="0" smtClean="0"/>
              <a:t> the kingdom of God, and </a:t>
            </a:r>
            <a:r>
              <a:rPr lang="en-AU" sz="3600" u="sng" dirty="0" smtClean="0"/>
              <a:t>teaching</a:t>
            </a:r>
            <a:r>
              <a:rPr lang="en-AU" sz="3600" dirty="0" smtClean="0"/>
              <a:t> those things which concern the Lord Jesus Christ, with all confidence, no man forbidding him.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500034" y="245346"/>
            <a:ext cx="8143932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Mat 4:23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  And Jesus went about all Galilee, </a:t>
            </a:r>
            <a:r>
              <a:rPr kumimoji="0" lang="en-A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teaching 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in their synagogues, and </a:t>
            </a:r>
            <a:r>
              <a:rPr kumimoji="0" lang="en-A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preaching 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the gospel of the kingdom, and healing all manner of sickness and all manner of disease among the people.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Mat 9:35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  And Jesus went about all the cities and villages, </a:t>
            </a:r>
            <a:r>
              <a:rPr kumimoji="0" lang="en-A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teaching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 in their synagogues, and </a:t>
            </a:r>
            <a:r>
              <a:rPr kumimoji="0" lang="en-A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preaching 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the gospel of the kingdom, and healing every sickness and every disease among the people.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Mat 11:1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  And it came to pass, when Jesus had made an end of commanding his twelve disciples, he departed thence to </a:t>
            </a:r>
            <a:r>
              <a:rPr kumimoji="0" lang="en-A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teach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 and to</a:t>
            </a:r>
            <a:r>
              <a:rPr kumimoji="0" lang="en-A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 preach 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in their cities</a:t>
            </a:r>
            <a:r>
              <a:rPr kumimoji="0" lang="en-A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eorgia" pitchFamily="18" charset="0"/>
              </a:rPr>
              <a:t>. </a:t>
            </a:r>
            <a:endParaRPr kumimoji="0" lang="en-A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1643042" y="3345420"/>
            <a:ext cx="70009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4000" b="1" u="sng" dirty="0" smtClean="0">
                <a:latin typeface="Calibri" pitchFamily="34" charset="0"/>
              </a:rPr>
              <a:t>Gospel</a:t>
            </a:r>
            <a:r>
              <a:rPr lang="en-AU" sz="4000" dirty="0" smtClean="0">
                <a:latin typeface="Calibri" pitchFamily="34" charset="0"/>
              </a:rPr>
              <a:t> = </a:t>
            </a:r>
            <a:r>
              <a:rPr lang="en-AU" sz="4000" dirty="0" err="1" smtClean="0">
                <a:latin typeface="Calibri" pitchFamily="34" charset="0"/>
              </a:rPr>
              <a:t>Ev</a:t>
            </a:r>
            <a:r>
              <a:rPr lang="en-AU" sz="4000" i="1" dirty="0" smtClean="0"/>
              <a:t> - angel- </a:t>
            </a:r>
            <a:r>
              <a:rPr lang="en-AU" sz="4000" i="1" dirty="0" err="1" smtClean="0"/>
              <a:t>eeon</a:t>
            </a:r>
            <a:endParaRPr lang="en-AU" sz="4000" i="1" dirty="0" smtClean="0"/>
          </a:p>
          <a:p>
            <a:endParaRPr lang="en-AU" sz="4000" dirty="0">
              <a:latin typeface="Calibri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5822165" y="4309833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57884" y="484561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Message (“Angel”)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2928926" y="484561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Good</a:t>
            </a:r>
            <a:endParaRPr lang="en-AU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428992" y="4202676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1071538" y="571480"/>
            <a:ext cx="728667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4000" b="1" u="sng" dirty="0" smtClean="0">
                <a:latin typeface="Calibri" pitchFamily="34" charset="0"/>
              </a:rPr>
              <a:t>Preach</a:t>
            </a:r>
            <a:r>
              <a:rPr lang="en-AU" sz="4000" dirty="0" smtClean="0">
                <a:latin typeface="Calibri" pitchFamily="34" charset="0"/>
              </a:rPr>
              <a:t>  = </a:t>
            </a:r>
            <a:r>
              <a:rPr lang="en-AU" sz="4000" dirty="0" err="1" smtClean="0"/>
              <a:t>kērusso</a:t>
            </a:r>
            <a:r>
              <a:rPr lang="en-AU" sz="4000" dirty="0" smtClean="0"/>
              <a:t>̄</a:t>
            </a:r>
          </a:p>
          <a:p>
            <a:r>
              <a:rPr lang="en-AU" sz="4000" dirty="0" smtClean="0"/>
              <a:t>to </a:t>
            </a:r>
            <a:r>
              <a:rPr lang="en-AU" sz="4000" i="1" dirty="0" smtClean="0"/>
              <a:t>herald (as a public crier), </a:t>
            </a:r>
          </a:p>
          <a:p>
            <a:endParaRPr lang="en-A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1428736"/>
            <a:ext cx="707234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dirty="0" smtClean="0"/>
              <a:t>Mat 5:1  And seeing </a:t>
            </a:r>
            <a:r>
              <a:rPr lang="en-AU" sz="3200" u="sng" dirty="0" smtClean="0"/>
              <a:t>the multitudes</a:t>
            </a:r>
            <a:r>
              <a:rPr lang="en-AU" sz="3200" dirty="0" smtClean="0"/>
              <a:t>, he went up into a mountain: and when he was set, </a:t>
            </a:r>
            <a:r>
              <a:rPr lang="en-AU" sz="3200" u="sng" dirty="0" smtClean="0"/>
              <a:t>his disciples (</a:t>
            </a:r>
            <a:r>
              <a:rPr lang="en-AU" sz="3200" u="sng" dirty="0" err="1" smtClean="0"/>
              <a:t>Mathetes</a:t>
            </a:r>
            <a:r>
              <a:rPr lang="en-AU" sz="3200" u="sng" dirty="0" smtClean="0"/>
              <a:t>) </a:t>
            </a:r>
            <a:r>
              <a:rPr lang="en-AU" sz="3200" dirty="0" smtClean="0"/>
              <a:t>came unto him: </a:t>
            </a:r>
          </a:p>
          <a:p>
            <a:r>
              <a:rPr lang="en-AU" sz="3200" dirty="0" smtClean="0"/>
              <a:t>Mat 5:2  And he opened his mouth, and </a:t>
            </a:r>
            <a:r>
              <a:rPr lang="en-AU" sz="3200" u="sng" dirty="0" smtClean="0"/>
              <a:t>taught</a:t>
            </a:r>
            <a:r>
              <a:rPr lang="en-AU" sz="3200" dirty="0" smtClean="0"/>
              <a:t> (</a:t>
            </a:r>
            <a:r>
              <a:rPr lang="en-AU" sz="3200" dirty="0" err="1" smtClean="0"/>
              <a:t>didasko</a:t>
            </a:r>
            <a:r>
              <a:rPr lang="en-AU" sz="3200" dirty="0" smtClean="0"/>
              <a:t>) them, </a:t>
            </a:r>
            <a:r>
              <a:rPr lang="en-AU" sz="3200" u="sng" dirty="0" smtClean="0"/>
              <a:t>saying</a:t>
            </a:r>
            <a:r>
              <a:rPr lang="en-AU" dirty="0" smtClean="0"/>
              <a:t>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714348" y="357166"/>
            <a:ext cx="532171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Key  Four</a:t>
            </a:r>
          </a:p>
          <a:p>
            <a:r>
              <a:rPr lang="en-AU" sz="4000" dirty="0" smtClean="0">
                <a:latin typeface="Calibri" pitchFamily="34" charset="0"/>
              </a:rPr>
              <a:t>	</a:t>
            </a:r>
          </a:p>
          <a:p>
            <a:r>
              <a:rPr lang="en-AU" sz="4000" dirty="0" smtClean="0">
                <a:latin typeface="Calibri" pitchFamily="34" charset="0"/>
              </a:rPr>
              <a:t>	</a:t>
            </a:r>
          </a:p>
          <a:p>
            <a:r>
              <a:rPr lang="en-AU" sz="4000" dirty="0" smtClean="0">
                <a:latin typeface="Calibri" pitchFamily="34" charset="0"/>
              </a:rPr>
              <a:t>		Heard and Seen</a:t>
            </a:r>
          </a:p>
          <a:p>
            <a:endParaRPr lang="en-AU" sz="4000" dirty="0" smtClean="0">
              <a:latin typeface="Calibri" pitchFamily="34" charset="0"/>
            </a:endParaRPr>
          </a:p>
          <a:p>
            <a:r>
              <a:rPr lang="en-AU" sz="4000" dirty="0" smtClean="0">
                <a:latin typeface="Calibri" pitchFamily="34" charset="0"/>
              </a:rPr>
              <a:t>		  Said and Done</a:t>
            </a:r>
            <a:endParaRPr lang="en-AU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1000108"/>
            <a:ext cx="1428760" cy="342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Voice</a:t>
            </a:r>
          </a:p>
          <a:p>
            <a:pPr algn="ctr"/>
            <a:endParaRPr lang="en-AU" dirty="0" smtClean="0"/>
          </a:p>
          <a:p>
            <a:pPr algn="ctr"/>
            <a:endParaRPr lang="en-AU" dirty="0" smtClean="0"/>
          </a:p>
          <a:p>
            <a:pPr algn="ctr"/>
            <a:r>
              <a:rPr lang="en-AU" dirty="0" smtClean="0"/>
              <a:t>Spoken</a:t>
            </a:r>
          </a:p>
          <a:p>
            <a:pPr algn="ctr"/>
            <a:endParaRPr lang="en-AU" dirty="0" smtClean="0"/>
          </a:p>
          <a:p>
            <a:pPr algn="ctr"/>
            <a:endParaRPr lang="en-AU" dirty="0" smtClean="0"/>
          </a:p>
          <a:p>
            <a:pPr algn="ctr"/>
            <a:r>
              <a:rPr lang="en-AU" dirty="0" smtClean="0"/>
              <a:t>Heard</a:t>
            </a:r>
          </a:p>
        </p:txBody>
      </p:sp>
      <p:sp>
        <p:nvSpPr>
          <p:cNvPr id="3" name="Rectangle 2"/>
          <p:cNvSpPr/>
          <p:nvPr/>
        </p:nvSpPr>
        <p:spPr>
          <a:xfrm>
            <a:off x="3214678" y="1000108"/>
            <a:ext cx="1428760" cy="34290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Act</a:t>
            </a:r>
          </a:p>
          <a:p>
            <a:pPr algn="ctr"/>
            <a:endParaRPr lang="en-AU" dirty="0" smtClean="0"/>
          </a:p>
          <a:p>
            <a:pPr algn="ctr"/>
            <a:endParaRPr lang="en-AU" dirty="0" smtClean="0"/>
          </a:p>
          <a:p>
            <a:pPr algn="ctr"/>
            <a:r>
              <a:rPr lang="en-AU" dirty="0" smtClean="0"/>
              <a:t>Done</a:t>
            </a:r>
          </a:p>
          <a:p>
            <a:pPr algn="ctr"/>
            <a:endParaRPr lang="en-AU" dirty="0" smtClean="0"/>
          </a:p>
          <a:p>
            <a:pPr algn="ctr"/>
            <a:endParaRPr lang="en-AU" dirty="0" smtClean="0"/>
          </a:p>
          <a:p>
            <a:pPr algn="ctr"/>
            <a:r>
              <a:rPr lang="en-AU" dirty="0" smtClean="0"/>
              <a:t>Seen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1000100" y="4500570"/>
            <a:ext cx="142876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The Word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3214678" y="4500570"/>
            <a:ext cx="1428760" cy="107157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Made Flesh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5000628" y="714356"/>
            <a:ext cx="417293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SO that the key terms used to describe</a:t>
            </a:r>
          </a:p>
          <a:p>
            <a:r>
              <a:rPr lang="en-AU" dirty="0" smtClean="0"/>
              <a:t>Jesus Work of Master are:</a:t>
            </a:r>
          </a:p>
          <a:p>
            <a:endParaRPr lang="en-AU" dirty="0" smtClean="0"/>
          </a:p>
          <a:p>
            <a:r>
              <a:rPr lang="en-AU" u="sng" dirty="0" smtClean="0">
                <a:solidFill>
                  <a:schemeClr val="tx2"/>
                </a:solidFill>
              </a:rPr>
              <a:t>Speak </a:t>
            </a:r>
            <a:r>
              <a:rPr lang="en-AU" u="sng" dirty="0" smtClean="0"/>
              <a:t>and </a:t>
            </a:r>
            <a:r>
              <a:rPr lang="en-AU" u="sng" dirty="0" smtClean="0">
                <a:solidFill>
                  <a:srgbClr val="FF0000"/>
                </a:solidFill>
              </a:rPr>
              <a:t>Do</a:t>
            </a:r>
            <a:r>
              <a:rPr lang="en-AU" dirty="0" smtClean="0"/>
              <a:t>  - Acts 1:1</a:t>
            </a:r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And the key terms used to describe</a:t>
            </a:r>
          </a:p>
          <a:p>
            <a:r>
              <a:rPr lang="en-AU" dirty="0" smtClean="0"/>
              <a:t>Our response are:</a:t>
            </a:r>
          </a:p>
          <a:p>
            <a:endParaRPr lang="en-AU" dirty="0" smtClean="0"/>
          </a:p>
          <a:p>
            <a:r>
              <a:rPr lang="en-AU" u="sng" dirty="0" smtClean="0">
                <a:solidFill>
                  <a:schemeClr val="tx2"/>
                </a:solidFill>
              </a:rPr>
              <a:t>Hear</a:t>
            </a:r>
            <a:r>
              <a:rPr lang="en-AU" u="sng" dirty="0" smtClean="0"/>
              <a:t> and</a:t>
            </a:r>
            <a:r>
              <a:rPr lang="en-AU" u="sng" dirty="0" smtClean="0">
                <a:solidFill>
                  <a:srgbClr val="FF0000"/>
                </a:solidFill>
              </a:rPr>
              <a:t> Keep  </a:t>
            </a:r>
            <a:r>
              <a:rPr lang="en-AU" dirty="0" smtClean="0"/>
              <a:t>- Rev 1:3, 22:7</a:t>
            </a:r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And the Key terms used to describe </a:t>
            </a:r>
          </a:p>
          <a:p>
            <a:r>
              <a:rPr lang="en-AU" dirty="0" smtClean="0"/>
              <a:t>The Apostles Witness (</a:t>
            </a:r>
            <a:r>
              <a:rPr lang="en-AU" dirty="0" err="1" smtClean="0"/>
              <a:t>Matureo</a:t>
            </a:r>
            <a:r>
              <a:rPr lang="en-AU" dirty="0" smtClean="0"/>
              <a:t>)</a:t>
            </a:r>
          </a:p>
          <a:p>
            <a:r>
              <a:rPr lang="en-AU" dirty="0" smtClean="0"/>
              <a:t>Are:</a:t>
            </a:r>
          </a:p>
          <a:p>
            <a:endParaRPr lang="en-AU" dirty="0" smtClean="0"/>
          </a:p>
          <a:p>
            <a:r>
              <a:rPr lang="en-AU" u="sng" dirty="0" smtClean="0">
                <a:solidFill>
                  <a:schemeClr val="tx2"/>
                </a:solidFill>
              </a:rPr>
              <a:t>Heard</a:t>
            </a:r>
            <a:r>
              <a:rPr lang="en-AU" u="sng" dirty="0" smtClean="0"/>
              <a:t> and</a:t>
            </a:r>
            <a:r>
              <a:rPr lang="en-AU" u="sng" dirty="0" smtClean="0">
                <a:solidFill>
                  <a:srgbClr val="FF0000"/>
                </a:solidFill>
              </a:rPr>
              <a:t> Seen </a:t>
            </a:r>
            <a:r>
              <a:rPr lang="en-AU" dirty="0" smtClean="0"/>
              <a:t>– 1 John 1:1-4</a:t>
            </a:r>
          </a:p>
          <a:p>
            <a:r>
              <a:rPr lang="en-AU" dirty="0" smtClean="0"/>
              <a:t> Rev 1:2, 22:8, </a:t>
            </a:r>
            <a:endParaRPr lang="en-AU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1572398" y="2356636"/>
            <a:ext cx="285752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572398" y="3142454"/>
            <a:ext cx="285752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3786976" y="3142454"/>
            <a:ext cx="285752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3786976" y="2285198"/>
            <a:ext cx="285752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71736" y="2714620"/>
            <a:ext cx="498478" cy="1588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571736" y="4929198"/>
            <a:ext cx="498478" cy="1588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85786" y="357166"/>
            <a:ext cx="1838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 smtClean="0"/>
              <a:t>The Word</a:t>
            </a:r>
          </a:p>
          <a:p>
            <a:pPr algn="ctr"/>
            <a:r>
              <a:rPr lang="en-AU" dirty="0" smtClean="0"/>
              <a:t> of Invisible God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3379742" y="357166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 smtClean="0"/>
              <a:t>Made</a:t>
            </a:r>
          </a:p>
          <a:p>
            <a:pPr algn="ctr"/>
            <a:r>
              <a:rPr lang="en-AU" dirty="0" smtClean="0"/>
              <a:t> Manifest</a:t>
            </a:r>
            <a:endParaRPr lang="en-AU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643174" y="714356"/>
            <a:ext cx="498478" cy="1588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28926" y="5715016"/>
            <a:ext cx="1800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 smtClean="0"/>
              <a:t>“We Beheld </a:t>
            </a:r>
          </a:p>
          <a:p>
            <a:pPr algn="ctr"/>
            <a:r>
              <a:rPr lang="en-AU" dirty="0" smtClean="0"/>
              <a:t>his Glory” </a:t>
            </a:r>
            <a:r>
              <a:rPr lang="en-AU" dirty="0" err="1" smtClean="0"/>
              <a:t>Jhn</a:t>
            </a:r>
            <a:r>
              <a:rPr lang="en-AU" dirty="0" smtClean="0"/>
              <a:t> 1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14348" y="1071546"/>
            <a:ext cx="7715304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4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Act 1:1</a:t>
            </a:r>
            <a:r>
              <a:rPr kumimoji="0" lang="en-A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 The former treatise have I made, O </a:t>
            </a:r>
            <a:r>
              <a:rPr kumimoji="0" lang="en-A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Theophilus</a:t>
            </a:r>
            <a:r>
              <a:rPr kumimoji="0" lang="en-A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, of all that Jesus began both to </a:t>
            </a:r>
            <a:r>
              <a:rPr kumimoji="0" lang="en-AU" sz="4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do</a:t>
            </a:r>
            <a:r>
              <a:rPr kumimoji="0" lang="en-AU" sz="4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and </a:t>
            </a:r>
            <a:r>
              <a:rPr kumimoji="0" lang="en-AU" sz="4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teach, </a:t>
            </a:r>
            <a:endParaRPr kumimoji="0" lang="en-A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785794"/>
            <a:ext cx="807246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Rev 1:2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 Who bare record of </a:t>
            </a:r>
            <a:r>
              <a:rPr kumimoji="0" lang="en-A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the word 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of God, and of the </a:t>
            </a:r>
            <a:r>
              <a:rPr kumimoji="0" lang="en-A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testimony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of Jesus Christ, and of all things that </a:t>
            </a:r>
            <a:r>
              <a:rPr kumimoji="0" lang="en-A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he saw.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Rev 1:3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 Blessed </a:t>
            </a:r>
            <a:r>
              <a:rPr kumimoji="0" lang="en-AU" sz="28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is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he that </a:t>
            </a:r>
            <a:r>
              <a:rPr kumimoji="0" lang="en-A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readeth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, and they that </a:t>
            </a:r>
            <a:r>
              <a:rPr kumimoji="0" lang="en-A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hear the words 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of this prophecy, and </a:t>
            </a:r>
            <a:r>
              <a:rPr kumimoji="0" lang="en-A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keep those things 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which are written therein: for the time </a:t>
            </a:r>
            <a:r>
              <a:rPr kumimoji="0" lang="en-AU" sz="28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is</a:t>
            </a: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at hand. </a:t>
            </a:r>
          </a:p>
          <a:p>
            <a:pPr eaLnBrk="0" hangingPunct="0"/>
            <a:r>
              <a:rPr lang="en-AU" sz="2800" dirty="0" smtClean="0"/>
              <a:t>Rev 22:8  And I John </a:t>
            </a:r>
            <a:r>
              <a:rPr lang="en-AU" sz="2800" u="sng" dirty="0" smtClean="0"/>
              <a:t>saw</a:t>
            </a:r>
            <a:r>
              <a:rPr lang="en-AU" sz="2800" dirty="0" smtClean="0"/>
              <a:t> these things, and </a:t>
            </a:r>
            <a:r>
              <a:rPr lang="en-AU" sz="2800" u="sng" dirty="0" smtClean="0"/>
              <a:t>heard</a:t>
            </a:r>
            <a:r>
              <a:rPr lang="en-AU" sz="2800" dirty="0" smtClean="0"/>
              <a:t> </a:t>
            </a:r>
            <a:r>
              <a:rPr lang="en-AU" sz="2800" i="1" dirty="0" smtClean="0"/>
              <a:t>them. And when I had </a:t>
            </a:r>
            <a:r>
              <a:rPr lang="en-AU" sz="2800" i="1" u="sng" dirty="0" smtClean="0"/>
              <a:t>heard and seen</a:t>
            </a:r>
            <a:r>
              <a:rPr lang="en-AU" sz="2800" i="1" dirty="0" smtClean="0"/>
              <a:t>, I fell down to worship before the feet of the angel which showed me these things.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1000108"/>
            <a:ext cx="8072462" cy="397031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AU" sz="2800" dirty="0" smtClean="0"/>
              <a:t>Act 22:13  Came unto me, and stood, and said unto me, Brother Saul, receive thy sight. And the same hour I looked up upon him. </a:t>
            </a:r>
          </a:p>
          <a:p>
            <a:r>
              <a:rPr lang="en-AU" sz="2800" dirty="0" smtClean="0"/>
              <a:t>Act 22:14  And he said, The God of our fathers hath chosen thee, that thou shouldest </a:t>
            </a:r>
            <a:r>
              <a:rPr lang="en-AU" sz="2800" b="1" u="sng" dirty="0" smtClean="0"/>
              <a:t>know </a:t>
            </a:r>
            <a:r>
              <a:rPr lang="en-AU" sz="2800" dirty="0" smtClean="0"/>
              <a:t>his will, and </a:t>
            </a:r>
            <a:r>
              <a:rPr lang="en-AU" sz="2800" b="1" u="sng" dirty="0" smtClean="0"/>
              <a:t>see</a:t>
            </a:r>
            <a:r>
              <a:rPr lang="en-AU" sz="2800" dirty="0" smtClean="0"/>
              <a:t> that Just One, and shouldest </a:t>
            </a:r>
            <a:r>
              <a:rPr lang="en-AU" sz="2800" b="1" u="sng" dirty="0" smtClean="0"/>
              <a:t>hear the voice</a:t>
            </a:r>
            <a:r>
              <a:rPr lang="en-AU" sz="2800" dirty="0" smtClean="0"/>
              <a:t> of his mouth. </a:t>
            </a:r>
          </a:p>
          <a:p>
            <a:r>
              <a:rPr lang="en-AU" sz="2800" b="1" dirty="0" smtClean="0"/>
              <a:t>Act 22:15  For thou shalt be </a:t>
            </a:r>
            <a:r>
              <a:rPr lang="en-AU" sz="2800" b="1" u="sng" dirty="0" smtClean="0"/>
              <a:t>his witness </a:t>
            </a:r>
            <a:r>
              <a:rPr lang="en-AU" sz="2800" b="1" dirty="0" smtClean="0"/>
              <a:t>unto all men of what thou hast</a:t>
            </a:r>
            <a:r>
              <a:rPr lang="en-AU" sz="2800" b="1" u="sng" dirty="0" smtClean="0"/>
              <a:t> seen and heard.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2910" y="785794"/>
            <a:ext cx="75724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dirty="0" smtClean="0"/>
              <a:t>..........Jesus Christ: </a:t>
            </a:r>
          </a:p>
          <a:p>
            <a:endParaRPr lang="en-AU" sz="3200" dirty="0" smtClean="0"/>
          </a:p>
          <a:p>
            <a:r>
              <a:rPr lang="en-AU" sz="3200" dirty="0" smtClean="0"/>
              <a:t>1Pe 1:8  Whom having </a:t>
            </a:r>
            <a:r>
              <a:rPr lang="en-AU" sz="3200" u="sng" dirty="0" smtClean="0"/>
              <a:t>not seen</a:t>
            </a:r>
            <a:r>
              <a:rPr lang="en-AU" sz="3200" dirty="0" smtClean="0"/>
              <a:t>, ye love; in whom, though now ye </a:t>
            </a:r>
            <a:r>
              <a:rPr lang="en-AU" sz="3200" u="sng" dirty="0" smtClean="0"/>
              <a:t>see </a:t>
            </a:r>
            <a:r>
              <a:rPr lang="en-AU" sz="3200" i="1" u="sng" dirty="0" smtClean="0"/>
              <a:t>him not</a:t>
            </a:r>
            <a:r>
              <a:rPr lang="en-AU" sz="3200" i="1" dirty="0" smtClean="0"/>
              <a:t>, yet believing, ye rejoice with joy unspeakable and full of glory: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1000108"/>
            <a:ext cx="1428760" cy="342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Voice</a:t>
            </a:r>
          </a:p>
          <a:p>
            <a:pPr algn="ctr"/>
            <a:endParaRPr lang="en-AU" dirty="0" smtClean="0"/>
          </a:p>
          <a:p>
            <a:pPr algn="ctr"/>
            <a:endParaRPr lang="en-AU" dirty="0" smtClean="0"/>
          </a:p>
          <a:p>
            <a:pPr algn="ctr"/>
            <a:r>
              <a:rPr lang="en-AU" dirty="0" smtClean="0"/>
              <a:t>Spoken</a:t>
            </a:r>
          </a:p>
          <a:p>
            <a:pPr algn="ctr"/>
            <a:endParaRPr lang="en-AU" dirty="0" smtClean="0"/>
          </a:p>
          <a:p>
            <a:pPr algn="ctr"/>
            <a:endParaRPr lang="en-AU" dirty="0" smtClean="0"/>
          </a:p>
          <a:p>
            <a:pPr algn="ctr"/>
            <a:r>
              <a:rPr lang="en-AU" dirty="0" smtClean="0"/>
              <a:t>Heard</a:t>
            </a:r>
          </a:p>
        </p:txBody>
      </p:sp>
      <p:sp>
        <p:nvSpPr>
          <p:cNvPr id="3" name="Rectangle 2"/>
          <p:cNvSpPr/>
          <p:nvPr/>
        </p:nvSpPr>
        <p:spPr>
          <a:xfrm>
            <a:off x="3214678" y="1000108"/>
            <a:ext cx="1428760" cy="34290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Act</a:t>
            </a:r>
          </a:p>
          <a:p>
            <a:pPr algn="ctr"/>
            <a:endParaRPr lang="en-AU" dirty="0" smtClean="0"/>
          </a:p>
          <a:p>
            <a:pPr algn="ctr"/>
            <a:endParaRPr lang="en-AU" dirty="0" smtClean="0"/>
          </a:p>
          <a:p>
            <a:pPr algn="ctr"/>
            <a:r>
              <a:rPr lang="en-AU" dirty="0" smtClean="0"/>
              <a:t>Done</a:t>
            </a:r>
          </a:p>
          <a:p>
            <a:pPr algn="ctr"/>
            <a:endParaRPr lang="en-AU" dirty="0" smtClean="0"/>
          </a:p>
          <a:p>
            <a:pPr algn="ctr"/>
            <a:endParaRPr lang="en-AU" dirty="0" smtClean="0"/>
          </a:p>
          <a:p>
            <a:pPr algn="ctr"/>
            <a:r>
              <a:rPr lang="en-AU" dirty="0" smtClean="0"/>
              <a:t>Seen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1000100" y="4500570"/>
            <a:ext cx="142876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The Word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3214678" y="4500570"/>
            <a:ext cx="1428760" cy="107157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Made Flesh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5000628" y="714356"/>
            <a:ext cx="417293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SO that the key terms used to describe</a:t>
            </a:r>
          </a:p>
          <a:p>
            <a:r>
              <a:rPr lang="en-AU" dirty="0" smtClean="0"/>
              <a:t>Jesus Work of Master are:</a:t>
            </a:r>
          </a:p>
          <a:p>
            <a:endParaRPr lang="en-AU" dirty="0" smtClean="0"/>
          </a:p>
          <a:p>
            <a:r>
              <a:rPr lang="en-AU" u="sng" dirty="0" smtClean="0">
                <a:solidFill>
                  <a:schemeClr val="tx2"/>
                </a:solidFill>
              </a:rPr>
              <a:t>Speak </a:t>
            </a:r>
            <a:r>
              <a:rPr lang="en-AU" u="sng" dirty="0" smtClean="0"/>
              <a:t>and </a:t>
            </a:r>
            <a:r>
              <a:rPr lang="en-AU" u="sng" dirty="0" smtClean="0">
                <a:solidFill>
                  <a:srgbClr val="FF0000"/>
                </a:solidFill>
              </a:rPr>
              <a:t>Do</a:t>
            </a:r>
            <a:r>
              <a:rPr lang="en-AU" dirty="0" smtClean="0"/>
              <a:t>  - Acts 1:1</a:t>
            </a:r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And the key terms used to describe</a:t>
            </a:r>
          </a:p>
          <a:p>
            <a:r>
              <a:rPr lang="en-AU" dirty="0" smtClean="0"/>
              <a:t>Our response are:</a:t>
            </a:r>
          </a:p>
          <a:p>
            <a:endParaRPr lang="en-AU" dirty="0" smtClean="0"/>
          </a:p>
          <a:p>
            <a:r>
              <a:rPr lang="en-AU" u="sng" dirty="0" smtClean="0">
                <a:solidFill>
                  <a:schemeClr val="tx2"/>
                </a:solidFill>
              </a:rPr>
              <a:t>Hear</a:t>
            </a:r>
            <a:r>
              <a:rPr lang="en-AU" u="sng" dirty="0" smtClean="0"/>
              <a:t> and</a:t>
            </a:r>
            <a:r>
              <a:rPr lang="en-AU" u="sng" dirty="0" smtClean="0">
                <a:solidFill>
                  <a:srgbClr val="FF0000"/>
                </a:solidFill>
              </a:rPr>
              <a:t> Keep  </a:t>
            </a:r>
            <a:r>
              <a:rPr lang="en-AU" dirty="0" smtClean="0"/>
              <a:t>- Rev 1:3, 22:7</a:t>
            </a:r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And the Key terms used to describe </a:t>
            </a:r>
          </a:p>
          <a:p>
            <a:r>
              <a:rPr lang="en-AU" dirty="0" smtClean="0"/>
              <a:t>The Apostles Witness (</a:t>
            </a:r>
            <a:r>
              <a:rPr lang="en-AU" dirty="0" err="1" smtClean="0"/>
              <a:t>Matureo</a:t>
            </a:r>
            <a:r>
              <a:rPr lang="en-AU" dirty="0" smtClean="0"/>
              <a:t>)</a:t>
            </a:r>
          </a:p>
          <a:p>
            <a:r>
              <a:rPr lang="en-AU" dirty="0" smtClean="0"/>
              <a:t>Are:</a:t>
            </a:r>
          </a:p>
          <a:p>
            <a:endParaRPr lang="en-AU" dirty="0" smtClean="0"/>
          </a:p>
          <a:p>
            <a:r>
              <a:rPr lang="en-AU" u="sng" dirty="0" smtClean="0">
                <a:solidFill>
                  <a:schemeClr val="tx2"/>
                </a:solidFill>
              </a:rPr>
              <a:t>Heard</a:t>
            </a:r>
            <a:r>
              <a:rPr lang="en-AU" u="sng" dirty="0" smtClean="0"/>
              <a:t> and</a:t>
            </a:r>
            <a:r>
              <a:rPr lang="en-AU" u="sng" dirty="0" smtClean="0">
                <a:solidFill>
                  <a:srgbClr val="FF0000"/>
                </a:solidFill>
              </a:rPr>
              <a:t> Seen </a:t>
            </a:r>
            <a:r>
              <a:rPr lang="en-AU" dirty="0" smtClean="0"/>
              <a:t>– 1 John 1:1-4</a:t>
            </a:r>
          </a:p>
          <a:p>
            <a:r>
              <a:rPr lang="en-AU" dirty="0" smtClean="0"/>
              <a:t> Rev 1:2, 22:8, </a:t>
            </a:r>
            <a:endParaRPr lang="en-AU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1572398" y="2356636"/>
            <a:ext cx="285752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572398" y="3142454"/>
            <a:ext cx="285752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3786976" y="3142454"/>
            <a:ext cx="285752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3786976" y="2285198"/>
            <a:ext cx="285752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71736" y="2714620"/>
            <a:ext cx="498478" cy="1588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571736" y="4929198"/>
            <a:ext cx="498478" cy="1588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85786" y="357166"/>
            <a:ext cx="1838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 smtClean="0"/>
              <a:t>The Word</a:t>
            </a:r>
          </a:p>
          <a:p>
            <a:pPr algn="ctr"/>
            <a:r>
              <a:rPr lang="en-AU" dirty="0" smtClean="0"/>
              <a:t> of Invisible God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3379742" y="357166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 smtClean="0"/>
              <a:t>Made</a:t>
            </a:r>
          </a:p>
          <a:p>
            <a:pPr algn="ctr"/>
            <a:r>
              <a:rPr lang="en-AU" dirty="0" smtClean="0"/>
              <a:t> Manifest</a:t>
            </a:r>
            <a:endParaRPr lang="en-AU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643174" y="714356"/>
            <a:ext cx="498478" cy="1588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28926" y="5715016"/>
            <a:ext cx="1800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 smtClean="0"/>
              <a:t>“We Beheld </a:t>
            </a:r>
          </a:p>
          <a:p>
            <a:pPr algn="ctr"/>
            <a:r>
              <a:rPr lang="en-AU" dirty="0" smtClean="0"/>
              <a:t>his Glory” </a:t>
            </a:r>
            <a:r>
              <a:rPr lang="en-AU" dirty="0" err="1" smtClean="0"/>
              <a:t>Jhn</a:t>
            </a:r>
            <a:r>
              <a:rPr lang="en-AU" dirty="0" smtClean="0"/>
              <a:t> 1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714348" y="357166"/>
            <a:ext cx="6002349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Key  Five</a:t>
            </a:r>
          </a:p>
          <a:p>
            <a:r>
              <a:rPr lang="en-AU" sz="4000" dirty="0" smtClean="0">
                <a:latin typeface="Calibri" pitchFamily="34" charset="0"/>
              </a:rPr>
              <a:t>	</a:t>
            </a:r>
          </a:p>
          <a:p>
            <a:r>
              <a:rPr lang="en-AU" sz="4000" dirty="0" smtClean="0">
                <a:latin typeface="Calibri" pitchFamily="34" charset="0"/>
              </a:rPr>
              <a:t>Two reactions: </a:t>
            </a:r>
          </a:p>
          <a:p>
            <a:endParaRPr lang="en-AU" sz="4000" dirty="0" smtClean="0">
              <a:latin typeface="Calibri" pitchFamily="34" charset="0"/>
            </a:endParaRPr>
          </a:p>
          <a:p>
            <a:r>
              <a:rPr lang="en-AU" sz="4000" dirty="0" smtClean="0">
                <a:latin typeface="Calibri" pitchFamily="34" charset="0"/>
              </a:rPr>
              <a:t>		Forsake and Follow</a:t>
            </a:r>
            <a:endParaRPr lang="en-AU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2000232" y="357166"/>
            <a:ext cx="41556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Forsake and Follow</a:t>
            </a:r>
            <a:endParaRPr lang="en-AU" sz="4000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7224" y="1225689"/>
            <a:ext cx="76438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/>
              <a:t>(Mat 4:20)  </a:t>
            </a:r>
            <a:r>
              <a:rPr lang="en-AU" sz="2400" dirty="0" smtClean="0"/>
              <a:t>And they straightway left </a:t>
            </a:r>
            <a:r>
              <a:rPr lang="en-AU" sz="2400" i="1" dirty="0"/>
              <a:t>their </a:t>
            </a:r>
            <a:r>
              <a:rPr lang="en-AU" sz="2400" i="1" dirty="0" smtClean="0"/>
              <a:t>nets, </a:t>
            </a:r>
            <a:r>
              <a:rPr lang="en-AU" sz="2400" i="1" dirty="0"/>
              <a:t>and </a:t>
            </a:r>
            <a:r>
              <a:rPr lang="en-AU" sz="2400" i="1" dirty="0" smtClean="0"/>
              <a:t>followed him.</a:t>
            </a:r>
            <a:endParaRPr lang="en-AU" sz="2400" i="1" dirty="0"/>
          </a:p>
          <a:p>
            <a:endParaRPr lang="en-AU" sz="2400" dirty="0"/>
          </a:p>
          <a:p>
            <a:r>
              <a:rPr lang="en-AU" sz="2400" dirty="0"/>
              <a:t>(Mat 4:22)  </a:t>
            </a:r>
            <a:r>
              <a:rPr lang="en-AU" sz="2400" dirty="0" smtClean="0"/>
              <a:t>And </a:t>
            </a:r>
            <a:r>
              <a:rPr lang="en-AU" sz="2400" dirty="0"/>
              <a:t>they immediately </a:t>
            </a:r>
            <a:r>
              <a:rPr lang="en-AU" sz="2400" dirty="0" smtClean="0"/>
              <a:t>left the ship and their father, and followed him</a:t>
            </a:r>
            <a:endParaRPr lang="en-AU" sz="2400" dirty="0"/>
          </a:p>
          <a:p>
            <a:endParaRPr lang="en-AU" sz="2400" dirty="0"/>
          </a:p>
          <a:p>
            <a:r>
              <a:rPr lang="en-AU" sz="2400" dirty="0" smtClean="0"/>
              <a:t>(</a:t>
            </a:r>
            <a:r>
              <a:rPr lang="en-AU" sz="2400" dirty="0"/>
              <a:t>Mat 19:27)  </a:t>
            </a:r>
            <a:r>
              <a:rPr lang="en-AU" sz="2400" dirty="0" smtClean="0"/>
              <a:t>Then answered Peter </a:t>
            </a:r>
            <a:r>
              <a:rPr lang="en-AU" sz="2400" dirty="0"/>
              <a:t>and </a:t>
            </a:r>
            <a:r>
              <a:rPr lang="en-AU" sz="2400" dirty="0" smtClean="0"/>
              <a:t>said </a:t>
            </a:r>
            <a:r>
              <a:rPr lang="en-AU" sz="2400" dirty="0"/>
              <a:t>unto </a:t>
            </a:r>
            <a:r>
              <a:rPr lang="en-AU" sz="2400" dirty="0" smtClean="0"/>
              <a:t>him, Behold, we </a:t>
            </a:r>
            <a:r>
              <a:rPr lang="en-AU" sz="2400" dirty="0"/>
              <a:t>have </a:t>
            </a:r>
            <a:r>
              <a:rPr lang="en-AU" sz="2400" dirty="0" smtClean="0"/>
              <a:t>forsaken all, and followed thee; what </a:t>
            </a:r>
            <a:r>
              <a:rPr lang="en-AU" sz="2400" dirty="0"/>
              <a:t>shall </a:t>
            </a:r>
            <a:r>
              <a:rPr lang="en-AU" sz="2400" dirty="0" smtClean="0"/>
              <a:t>we have therefore?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2357422" y="0"/>
            <a:ext cx="41556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Forsake and Follow</a:t>
            </a:r>
            <a:endParaRPr lang="en-AU" sz="4000" dirty="0">
              <a:latin typeface="Calibri" pitchFamily="34" charset="0"/>
            </a:endParaRPr>
          </a:p>
        </p:txBody>
      </p:sp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357158" y="857232"/>
            <a:ext cx="850105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80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Luk</a:t>
            </a:r>
            <a:r>
              <a:rPr kumimoji="0" lang="en-AU" sz="28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14:26  If any </a:t>
            </a:r>
            <a:r>
              <a:rPr kumimoji="0" lang="en-AU" sz="280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man</a:t>
            </a:r>
            <a:r>
              <a:rPr kumimoji="0" lang="en-AU" sz="28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come to me, and hate not his father, and mother, and wife, and children, and brethren, and sisters, yea, and </a:t>
            </a:r>
            <a:r>
              <a:rPr kumimoji="0" lang="en-AU" sz="280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his own life also</a:t>
            </a:r>
            <a:r>
              <a:rPr kumimoji="0" lang="en-AU" sz="28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, he cannot be my disciple.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8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80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Luk</a:t>
            </a:r>
            <a:r>
              <a:rPr kumimoji="0" lang="en-AU" sz="28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14:27  And whosoever </a:t>
            </a:r>
            <a:r>
              <a:rPr kumimoji="0" lang="en-AU" sz="280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doth not bear his cross, and come after me</a:t>
            </a:r>
            <a:r>
              <a:rPr kumimoji="0" lang="en-AU" sz="28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, cannot be my disciple.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8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80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Luk</a:t>
            </a:r>
            <a:r>
              <a:rPr kumimoji="0" lang="en-AU" sz="28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14:33  So likewise, whosoever he be of you that </a:t>
            </a:r>
            <a:r>
              <a:rPr kumimoji="0" lang="en-AU" sz="2800" i="0" u="sng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forsaketh</a:t>
            </a:r>
            <a:r>
              <a:rPr kumimoji="0" lang="en-AU" sz="280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not all that he hath</a:t>
            </a:r>
            <a:r>
              <a:rPr kumimoji="0" lang="en-AU" sz="28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, he cannot be my disciple. </a:t>
            </a:r>
            <a:endParaRPr kumimoji="0" lang="en-AU" sz="28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ounded Rectangle 82"/>
          <p:cNvSpPr/>
          <p:nvPr/>
        </p:nvSpPr>
        <p:spPr>
          <a:xfrm>
            <a:off x="5643602" y="1142984"/>
            <a:ext cx="3000364" cy="21431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All Disciples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71802" y="1142984"/>
            <a:ext cx="2357486" cy="21431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12 Disciples   - The 12 “</a:t>
            </a:r>
            <a:r>
              <a:rPr lang="en-AU" sz="1100" dirty="0" err="1" smtClean="0">
                <a:solidFill>
                  <a:schemeClr val="tx1"/>
                </a:solidFill>
              </a:rPr>
              <a:t>Apostelo</a:t>
            </a:r>
            <a:r>
              <a:rPr lang="en-AU" sz="1100" dirty="0" smtClean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38" name="TextBox 37"/>
          <p:cNvSpPr txBox="1"/>
          <p:nvPr/>
        </p:nvSpPr>
        <p:spPr>
          <a:xfrm rot="4895640">
            <a:off x="4849086" y="2739612"/>
            <a:ext cx="6751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“Preach”</a:t>
            </a:r>
            <a:endParaRPr lang="en-AU" sz="1000" dirty="0"/>
          </a:p>
        </p:txBody>
      </p:sp>
      <p:sp>
        <p:nvSpPr>
          <p:cNvPr id="44" name="TextBox 43"/>
          <p:cNvSpPr txBox="1"/>
          <p:nvPr/>
        </p:nvSpPr>
        <p:spPr>
          <a:xfrm rot="4849813">
            <a:off x="5088009" y="2691769"/>
            <a:ext cx="625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“Teach”</a:t>
            </a:r>
            <a:endParaRPr lang="en-AU" sz="1000" dirty="0"/>
          </a:p>
        </p:txBody>
      </p:sp>
      <p:sp>
        <p:nvSpPr>
          <p:cNvPr id="3" name="Rounded Rectangle 2"/>
          <p:cNvSpPr/>
          <p:nvPr/>
        </p:nvSpPr>
        <p:spPr>
          <a:xfrm>
            <a:off x="214314" y="928670"/>
            <a:ext cx="714380" cy="428628"/>
          </a:xfrm>
          <a:prstGeom prst="roundRect">
            <a:avLst/>
          </a:prstGeom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/>
              <a:t>The Father</a:t>
            </a:r>
            <a:endParaRPr lang="en-AU" sz="11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14480" y="928670"/>
            <a:ext cx="1071602" cy="428628"/>
          </a:xfrm>
          <a:prstGeom prst="roundRect">
            <a:avLst/>
          </a:prstGeom>
          <a:solidFill>
            <a:srgbClr val="FFC000"/>
          </a:solidFill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solidFill>
                  <a:schemeClr val="tx1"/>
                </a:solidFill>
              </a:rPr>
              <a:t>The Master</a:t>
            </a:r>
            <a:endParaRPr lang="en-AU" sz="1100" b="1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3" idx="3"/>
          </p:cNvCxnSpPr>
          <p:nvPr/>
        </p:nvCxnSpPr>
        <p:spPr>
          <a:xfrm>
            <a:off x="928694" y="1142984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2107421" y="1964520"/>
            <a:ext cx="1785951" cy="571507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2786082" y="2000240"/>
            <a:ext cx="1714512" cy="428628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4309153">
            <a:off x="2695908" y="2008752"/>
            <a:ext cx="8098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“Preaches”</a:t>
            </a:r>
            <a:endParaRPr lang="en-AU" sz="1000" dirty="0"/>
          </a:p>
        </p:txBody>
      </p:sp>
      <p:sp>
        <p:nvSpPr>
          <p:cNvPr id="18" name="TextBox 17"/>
          <p:cNvSpPr txBox="1"/>
          <p:nvPr/>
        </p:nvSpPr>
        <p:spPr>
          <a:xfrm rot="4218353">
            <a:off x="2506669" y="2133597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“Teaches”</a:t>
            </a:r>
            <a:endParaRPr lang="en-AU" sz="1000" dirty="0"/>
          </a:p>
        </p:txBody>
      </p:sp>
      <p:sp>
        <p:nvSpPr>
          <p:cNvPr id="20" name="Rounded Rectangle 19"/>
          <p:cNvSpPr/>
          <p:nvPr/>
        </p:nvSpPr>
        <p:spPr>
          <a:xfrm>
            <a:off x="1143008" y="928670"/>
            <a:ext cx="571504" cy="428628"/>
          </a:xfrm>
          <a:prstGeom prst="roundRect">
            <a:avLst/>
          </a:prstGeom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/>
              <a:t>The Son</a:t>
            </a:r>
            <a:endParaRPr lang="en-AU" sz="1100" b="1" dirty="0"/>
          </a:p>
        </p:txBody>
      </p:sp>
      <p:cxnSp>
        <p:nvCxnSpPr>
          <p:cNvPr id="27" name="Straight Arrow Connector 26"/>
          <p:cNvCxnSpPr/>
          <p:nvPr/>
        </p:nvCxnSpPr>
        <p:spPr>
          <a:xfrm rot="16200000" flipV="1">
            <a:off x="4786312" y="1500175"/>
            <a:ext cx="357189" cy="71434"/>
          </a:xfrm>
          <a:prstGeom prst="straightConnector1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4572000" y="1785926"/>
            <a:ext cx="128588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/>
              <a:t>12 </a:t>
            </a:r>
            <a:r>
              <a:rPr lang="en-AU" sz="1100" b="1" dirty="0" err="1" smtClean="0"/>
              <a:t>Apostelo</a:t>
            </a:r>
            <a:endParaRPr lang="en-AU" sz="1100" b="1" dirty="0" smtClean="0"/>
          </a:p>
          <a:p>
            <a:pPr algn="ctr"/>
            <a:r>
              <a:rPr lang="en-AU" sz="1100" b="1" dirty="0" smtClean="0"/>
              <a:t>The “Witnesses”</a:t>
            </a:r>
          </a:p>
          <a:p>
            <a:pPr algn="ctr"/>
            <a:r>
              <a:rPr lang="en-AU" sz="1100" b="1" dirty="0" smtClean="0"/>
              <a:t>&amp; “Foundation”</a:t>
            </a:r>
            <a:endParaRPr lang="en-AU" sz="1100" b="1" dirty="0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V="1">
            <a:off x="4822446" y="2679313"/>
            <a:ext cx="928694" cy="142050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3071802" y="928670"/>
            <a:ext cx="5572164" cy="214314"/>
          </a:xfrm>
          <a:prstGeom prst="roundRect">
            <a:avLst/>
          </a:prstGeom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solidFill>
                  <a:schemeClr val="tx1"/>
                </a:solidFill>
              </a:rPr>
              <a:t>The Disciples (Learners)               “</a:t>
            </a:r>
            <a:r>
              <a:rPr lang="en-AU" sz="1100" b="1" dirty="0" err="1" smtClean="0">
                <a:solidFill>
                  <a:schemeClr val="tx1"/>
                </a:solidFill>
              </a:rPr>
              <a:t>Mathete</a:t>
            </a:r>
            <a:r>
              <a:rPr lang="en-AU" sz="1100" b="1" dirty="0" smtClean="0">
                <a:solidFill>
                  <a:schemeClr val="tx1"/>
                </a:solidFill>
              </a:rPr>
              <a:t>”</a:t>
            </a:r>
            <a:endParaRPr lang="en-AU" sz="1100" b="1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17050142">
            <a:off x="2977502" y="1958175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“Believe &amp; Follow”</a:t>
            </a:r>
            <a:endParaRPr lang="en-AU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4966573" y="1500174"/>
            <a:ext cx="5341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“Sent”</a:t>
            </a:r>
            <a:endParaRPr lang="en-AU" sz="1000" dirty="0"/>
          </a:p>
        </p:txBody>
      </p:sp>
      <p:cxnSp>
        <p:nvCxnSpPr>
          <p:cNvPr id="42" name="Straight Arrow Connector 41"/>
          <p:cNvCxnSpPr/>
          <p:nvPr/>
        </p:nvCxnSpPr>
        <p:spPr>
          <a:xfrm rot="5400000">
            <a:off x="5464975" y="1750207"/>
            <a:ext cx="1643074" cy="1143008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4643438" y="2357430"/>
            <a:ext cx="1143008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/>
              <a:t>The Holy  Spirit</a:t>
            </a:r>
            <a:endParaRPr lang="en-AU" sz="11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214282" y="71414"/>
            <a:ext cx="8553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400" b="1" dirty="0" smtClean="0"/>
              <a:t>The “Teacher” </a:t>
            </a:r>
            <a:r>
              <a:rPr lang="en-AU" sz="1600" b="1" dirty="0" smtClean="0"/>
              <a:t>-   “The </a:t>
            </a:r>
            <a:r>
              <a:rPr lang="en-AU" sz="1600" b="1" dirty="0" err="1" smtClean="0"/>
              <a:t>DiDaskolos</a:t>
            </a:r>
            <a:r>
              <a:rPr lang="en-AU" sz="1600" b="1" dirty="0" smtClean="0"/>
              <a:t>” (translated “Master”) or equivalent Rabbi</a:t>
            </a:r>
            <a:endParaRPr lang="en-AU" sz="16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714380" y="135729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 Taught</a:t>
            </a:r>
          </a:p>
          <a:p>
            <a:r>
              <a:rPr lang="en-AU" sz="1000" dirty="0" err="1" smtClean="0"/>
              <a:t>Jhn</a:t>
            </a:r>
            <a:r>
              <a:rPr lang="en-AU" sz="1000" dirty="0" smtClean="0"/>
              <a:t> 8:28</a:t>
            </a:r>
            <a:endParaRPr lang="en-AU" sz="1000" dirty="0"/>
          </a:p>
        </p:txBody>
      </p:sp>
      <p:sp>
        <p:nvSpPr>
          <p:cNvPr id="53" name="TextBox 52"/>
          <p:cNvSpPr txBox="1"/>
          <p:nvPr/>
        </p:nvSpPr>
        <p:spPr>
          <a:xfrm>
            <a:off x="1928826" y="1357298"/>
            <a:ext cx="857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Mat 23:8-10</a:t>
            </a:r>
            <a:endParaRPr lang="en-AU" sz="1000" dirty="0"/>
          </a:p>
        </p:txBody>
      </p:sp>
      <p:cxnSp>
        <p:nvCxnSpPr>
          <p:cNvPr id="93" name="Straight Arrow Connector 92"/>
          <p:cNvCxnSpPr>
            <a:stCxn id="8" idx="3"/>
            <a:endCxn id="83" idx="1"/>
          </p:cNvCxnSpPr>
          <p:nvPr/>
        </p:nvCxnSpPr>
        <p:spPr>
          <a:xfrm>
            <a:off x="5429288" y="1250141"/>
            <a:ext cx="2143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14282" y="642918"/>
            <a:ext cx="5954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 smtClean="0"/>
              <a:t>Diagram: Illustrating the Title and Role of  “The Teacher” – Flows from Left to Right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714612" y="3143248"/>
            <a:ext cx="1285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“Seen” &amp; “Heard”</a:t>
            </a:r>
            <a:endParaRPr lang="en-AU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4786314" y="3143248"/>
            <a:ext cx="1571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“Heard” but not “Seen”</a:t>
            </a:r>
            <a:endParaRPr lang="en-AU" sz="1000" dirty="0"/>
          </a:p>
        </p:txBody>
      </p:sp>
      <p:sp>
        <p:nvSpPr>
          <p:cNvPr id="46" name="Rounded Rectangle 45"/>
          <p:cNvSpPr/>
          <p:nvPr/>
        </p:nvSpPr>
        <p:spPr>
          <a:xfrm>
            <a:off x="1714480" y="4000504"/>
            <a:ext cx="1571636" cy="50006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Witness of</a:t>
            </a:r>
          </a:p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Son</a:t>
            </a:r>
            <a:endParaRPr lang="en-AU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3286116" y="4000504"/>
            <a:ext cx="2786082" cy="50006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Witness of the Apostles</a:t>
            </a:r>
            <a:endParaRPr lang="en-AU" sz="1100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42844" y="4000504"/>
            <a:ext cx="1714512" cy="50006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Witness of</a:t>
            </a:r>
          </a:p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 the Father</a:t>
            </a:r>
            <a:endParaRPr lang="en-AU" sz="1100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00034" y="3786190"/>
            <a:ext cx="8143932" cy="1588"/>
          </a:xfrm>
          <a:prstGeom prst="straightConnector1">
            <a:avLst/>
          </a:prstGeom>
          <a:ln w="76200"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5572132" y="4000504"/>
            <a:ext cx="3071834" cy="5000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</a:t>
            </a:r>
            <a:r>
              <a:rPr lang="en-AU" sz="1100" u="sng" dirty="0" smtClean="0">
                <a:solidFill>
                  <a:schemeClr val="tx1"/>
                </a:solidFill>
              </a:rPr>
              <a:t>Keepers</a:t>
            </a:r>
            <a:r>
              <a:rPr lang="en-AU" sz="1100" dirty="0" smtClean="0">
                <a:solidFill>
                  <a:schemeClr val="tx1"/>
                </a:solidFill>
              </a:rPr>
              <a:t> of the Witness</a:t>
            </a:r>
            <a:endParaRPr lang="en-AU" sz="1100" dirty="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 rot="5400000">
            <a:off x="7000891" y="2571745"/>
            <a:ext cx="3786216" cy="214314"/>
          </a:xfrm>
          <a:prstGeom prst="roundRect">
            <a:avLst/>
          </a:prstGeom>
          <a:solidFill>
            <a:srgbClr val="FFFF00"/>
          </a:solidFill>
          <a:effectLst>
            <a:glow rad="101600">
              <a:srgbClr val="FFC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solidFill>
                  <a:schemeClr val="tx1"/>
                </a:solidFill>
              </a:rPr>
              <a:t>The Apocalypse – The Revealing</a:t>
            </a:r>
            <a:endParaRPr lang="en-AU" sz="1100" b="1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428860" y="3357562"/>
            <a:ext cx="6286544" cy="357190"/>
          </a:xfrm>
          <a:prstGeom prst="roundRect">
            <a:avLst/>
          </a:prstGeom>
          <a:solidFill>
            <a:srgbClr val="00B0F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solidFill>
                  <a:schemeClr val="tx1"/>
                </a:solidFill>
              </a:rPr>
              <a:t>The “Waters” or “Sea” = the Nations &amp; The Fish (by extended metaphor) =”The Multitudes” or People</a:t>
            </a:r>
          </a:p>
          <a:p>
            <a:pPr algn="ctr"/>
            <a:r>
              <a:rPr lang="en-AU" sz="1100" b="1" dirty="0" smtClean="0">
                <a:solidFill>
                  <a:schemeClr val="tx1"/>
                </a:solidFill>
              </a:rPr>
              <a:t>Matt 4:12-25, Mk 4:1, Mk 6:38-49, Luke 5:2-9, </a:t>
            </a:r>
            <a:r>
              <a:rPr lang="en-AU" sz="1100" b="1" dirty="0" err="1" smtClean="0">
                <a:solidFill>
                  <a:schemeClr val="tx1"/>
                </a:solidFill>
              </a:rPr>
              <a:t>Jhn</a:t>
            </a:r>
            <a:r>
              <a:rPr lang="en-AU" sz="1100" b="1" dirty="0" smtClean="0">
                <a:solidFill>
                  <a:schemeClr val="tx1"/>
                </a:solidFill>
              </a:rPr>
              <a:t> 6:1-25, </a:t>
            </a:r>
            <a:r>
              <a:rPr lang="en-AU" sz="1100" b="1" dirty="0" err="1" smtClean="0">
                <a:solidFill>
                  <a:schemeClr val="tx1"/>
                </a:solidFill>
              </a:rPr>
              <a:t>Jhn</a:t>
            </a:r>
            <a:r>
              <a:rPr lang="en-AU" sz="1100" b="1" dirty="0" smtClean="0">
                <a:solidFill>
                  <a:schemeClr val="tx1"/>
                </a:solidFill>
              </a:rPr>
              <a:t> 21:1-13, Acts 27</a:t>
            </a:r>
            <a:endParaRPr lang="en-AU" sz="1100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18046495">
            <a:off x="5880823" y="2248622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“Believe &amp; Follow”</a:t>
            </a:r>
            <a:endParaRPr lang="en-A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857232"/>
            <a:ext cx="8143900" cy="452431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1Jn 3:1</a:t>
            </a:r>
            <a:r>
              <a:rPr kumimoji="0" lang="en-A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 Behold, what manner of love the Father hath bestowed upon us, that we should be </a:t>
            </a:r>
            <a:r>
              <a:rPr kumimoji="0" lang="en-AU" sz="3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called the sons of God..........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32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1Jn 3:2</a:t>
            </a:r>
            <a:r>
              <a:rPr kumimoji="0" lang="en-A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 Beloved, now are we the sons of God, and it doth not yet </a:t>
            </a:r>
            <a:r>
              <a:rPr kumimoji="0" lang="en-A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appear </a:t>
            </a:r>
            <a:r>
              <a:rPr kumimoji="0" lang="en-AU" sz="3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what we shall be: but we know that</a:t>
            </a:r>
            <a:r>
              <a:rPr kumimoji="0" lang="en-A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, when </a:t>
            </a:r>
            <a:r>
              <a:rPr kumimoji="0" lang="en-A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he shall appear,</a:t>
            </a:r>
            <a:r>
              <a:rPr kumimoji="0" lang="en-A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we shall be like him; for we shall </a:t>
            </a:r>
            <a:r>
              <a:rPr kumimoji="0" lang="en-A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see him as he is</a:t>
            </a:r>
            <a:r>
              <a:rPr kumimoji="0" lang="en-A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. </a:t>
            </a:r>
            <a:endParaRPr kumimoji="0" lang="en-A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57224" y="2071678"/>
            <a:ext cx="75724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b="1" dirty="0" err="1" smtClean="0"/>
              <a:t>Joh</a:t>
            </a:r>
            <a:r>
              <a:rPr lang="en-AU" sz="3200" b="1" dirty="0" smtClean="0"/>
              <a:t> 17:3</a:t>
            </a:r>
            <a:r>
              <a:rPr lang="en-AU" sz="3200" dirty="0" smtClean="0"/>
              <a:t>  ....... this is the life age-during, that they may know Thee, the only true God, and </a:t>
            </a:r>
            <a:r>
              <a:rPr lang="en-AU" sz="3200" u="sng" dirty="0" smtClean="0"/>
              <a:t>him whom Thou didst send-</a:t>
            </a:r>
            <a:r>
              <a:rPr lang="en-AU" sz="3200" dirty="0" smtClean="0"/>
              <a:t>-Jesus Christ;   </a:t>
            </a:r>
          </a:p>
          <a:p>
            <a:endParaRPr lang="en-AU" sz="3200" dirty="0" smtClean="0"/>
          </a:p>
          <a:p>
            <a:r>
              <a:rPr lang="en-AU" sz="3200" dirty="0" smtClean="0"/>
              <a:t>YLT</a:t>
            </a:r>
            <a:endParaRPr lang="en-A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1000100" y="214290"/>
            <a:ext cx="71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“To Know... Jesus Christ, whom thou Hast Sent”</a:t>
            </a:r>
            <a:endParaRPr lang="en-AU" sz="2400" dirty="0"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71604" y="2000240"/>
            <a:ext cx="61895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The Name and Titles of Jesus</a:t>
            </a:r>
            <a:endParaRPr lang="en-AU" sz="4000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00364" y="3786190"/>
            <a:ext cx="302897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“The Master”</a:t>
            </a:r>
            <a:endParaRPr lang="en-AU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348" y="1142984"/>
            <a:ext cx="75724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dirty="0"/>
              <a:t>Mat 16:24  Then said Jesus unto his </a:t>
            </a:r>
            <a:r>
              <a:rPr lang="en-AU" sz="3200" u="sng" dirty="0"/>
              <a:t>disciples</a:t>
            </a:r>
            <a:r>
              <a:rPr lang="en-AU" sz="3200" dirty="0"/>
              <a:t>, If any </a:t>
            </a:r>
            <a:r>
              <a:rPr lang="en-AU" sz="3200" i="1" dirty="0"/>
              <a:t>man will </a:t>
            </a:r>
            <a:r>
              <a:rPr lang="en-AU" sz="3200" i="1" u="sng" dirty="0"/>
              <a:t>come after me</a:t>
            </a:r>
            <a:r>
              <a:rPr lang="en-AU" sz="3200" i="1" dirty="0"/>
              <a:t>, let him </a:t>
            </a:r>
            <a:r>
              <a:rPr lang="en-AU" sz="3200" i="1" u="sng" dirty="0"/>
              <a:t>deny himself</a:t>
            </a:r>
            <a:r>
              <a:rPr lang="en-AU" sz="3200" i="1" dirty="0"/>
              <a:t>, and </a:t>
            </a:r>
            <a:r>
              <a:rPr lang="en-AU" sz="3200" i="1" u="sng" dirty="0"/>
              <a:t>take up </a:t>
            </a:r>
            <a:r>
              <a:rPr lang="en-AU" sz="3200" i="1" dirty="0"/>
              <a:t>his cross, and </a:t>
            </a:r>
            <a:r>
              <a:rPr lang="en-AU" sz="3200" i="1" u="sng" dirty="0"/>
              <a:t>follow me</a:t>
            </a:r>
            <a:r>
              <a:rPr lang="en-AU" sz="3200" i="1" dirty="0"/>
              <a:t>. </a:t>
            </a:r>
            <a:endParaRPr lang="en-AU" sz="3200" i="1" dirty="0" smtClean="0"/>
          </a:p>
          <a:p>
            <a:endParaRPr lang="en-AU" sz="3200" i="1" dirty="0"/>
          </a:p>
          <a:p>
            <a:r>
              <a:rPr lang="en-AU" sz="3200" dirty="0"/>
              <a:t>Mat 16:25  For whosoever will save his life shall </a:t>
            </a:r>
            <a:r>
              <a:rPr lang="en-AU" sz="3200" dirty="0" smtClean="0"/>
              <a:t>lose </a:t>
            </a:r>
            <a:r>
              <a:rPr lang="en-AU" sz="3200" dirty="0"/>
              <a:t>it: and whosoever will lose his </a:t>
            </a:r>
            <a:r>
              <a:rPr lang="en-AU" sz="3200" dirty="0" smtClean="0"/>
              <a:t>life </a:t>
            </a:r>
            <a:r>
              <a:rPr lang="en-AU" sz="3200" u="sng" dirty="0" smtClean="0"/>
              <a:t>for my sake </a:t>
            </a:r>
            <a:r>
              <a:rPr lang="en-AU" sz="3200" dirty="0" smtClean="0"/>
              <a:t>shall </a:t>
            </a:r>
            <a:r>
              <a:rPr lang="en-AU" sz="3200" dirty="0"/>
              <a:t>find 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428596" y="142852"/>
            <a:ext cx="81439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Rev 14:1</a:t>
            </a: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 And I looked, and, lo, a Lamb stood on the mount Zion, and with him a hundred forty </a:t>
            </a:r>
            <a:r>
              <a:rPr kumimoji="0" lang="en-AU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and</a:t>
            </a: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four thousand, having his Father's name written in their foreheads. </a:t>
            </a:r>
            <a:endParaRPr kumimoji="0" lang="en-A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Rev 14:2</a:t>
            </a: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 And I </a:t>
            </a:r>
            <a:r>
              <a:rPr kumimoji="0" lang="en-A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heard a voice </a:t>
            </a: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from heaven, as </a:t>
            </a:r>
            <a:r>
              <a:rPr kumimoji="0" lang="en-A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the voice </a:t>
            </a: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of many waters, and as </a:t>
            </a:r>
            <a:r>
              <a:rPr kumimoji="0" lang="en-A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the voice </a:t>
            </a: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of a great thunder: and I </a:t>
            </a:r>
            <a:r>
              <a:rPr kumimoji="0" lang="en-A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heard the voice </a:t>
            </a: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of harpers harping with their harps: </a:t>
            </a:r>
            <a:endParaRPr kumimoji="0" lang="en-A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Rev 14:3</a:t>
            </a: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 And they sung as it were a new song before the throne, .......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Rev 14:4</a:t>
            </a: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 These are they which were not defiled with women; for they are virgins. </a:t>
            </a:r>
            <a:r>
              <a:rPr kumimoji="0" lang="en-A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These are they which follow the Lamb whithersoever he </a:t>
            </a:r>
            <a:r>
              <a:rPr kumimoji="0" lang="en-AU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goeth</a:t>
            </a:r>
            <a:r>
              <a:rPr kumimoji="0" lang="en-A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. These were redeemed from among men, </a:t>
            </a:r>
            <a:r>
              <a:rPr kumimoji="0" lang="en-AU" b="0" i="1" u="sng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being</a:t>
            </a:r>
            <a:r>
              <a:rPr kumimoji="0" lang="en-A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the </a:t>
            </a:r>
            <a:r>
              <a:rPr kumimoji="0" lang="en-AU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firstfruits</a:t>
            </a:r>
            <a:r>
              <a:rPr kumimoji="0" lang="en-A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unto God and to the Lamb.</a:t>
            </a: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Rev 14:5</a:t>
            </a: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 And in </a:t>
            </a:r>
            <a:r>
              <a:rPr kumimoji="0" lang="en-A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their mouth</a:t>
            </a: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was found no guile: for they are without fault before the throne of God.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Rev 14:6</a:t>
            </a: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 And I saw another angel fly in the midst of heaven, having the everlasting gospel (</a:t>
            </a:r>
            <a:r>
              <a:rPr kumimoji="0" lang="en-A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eualangeo</a:t>
            </a: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– good news) to preach (evangelise)unto them that dwell on the earth, and to every nation, and kindred, and tongue, and people, </a:t>
            </a:r>
            <a:endParaRPr kumimoji="0" lang="en-A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Rev 14:7</a:t>
            </a: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  Saying with a loud (Mega)voice (</a:t>
            </a:r>
            <a:r>
              <a:rPr kumimoji="0" lang="en-A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phonay</a:t>
            </a: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), Fear God, and give glory to him; for the hour of his judgment is come: and worship him that made heaven, and earth, and the sea, and the fountains of waters. </a:t>
            </a:r>
            <a:endParaRPr kumimoji="0" lang="en-A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28596" y="1214422"/>
            <a:ext cx="8072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400" b="1" i="1" dirty="0" smtClean="0">
                <a:latin typeface="Calibri" pitchFamily="34" charset="0"/>
              </a:rPr>
              <a:t>Approximate Number of Occurrences from NT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57290" y="1857364"/>
          <a:ext cx="642942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  <a:gridCol w="321471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Title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Approx Number</a:t>
                      </a:r>
                      <a:r>
                        <a:rPr lang="en-AU" baseline="0" dirty="0" smtClean="0"/>
                        <a:t> of Occurrences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Lord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700x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Christ/Messiah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570x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Master/Disciple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85x and 270x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Son of Man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85x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Son of God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45x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Son</a:t>
                      </a:r>
                      <a:r>
                        <a:rPr lang="en-AU" baseline="0" dirty="0" smtClean="0"/>
                        <a:t> of David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16x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King of the Jews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17x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The Name of JESUS</a:t>
                      </a:r>
                      <a:endParaRPr lang="en-A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940x</a:t>
                      </a:r>
                      <a:endParaRPr lang="en-A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428596" y="3143248"/>
            <a:ext cx="78581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71472" y="214290"/>
            <a:ext cx="8072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400" b="1" i="1" dirty="0" smtClean="0">
                <a:latin typeface="Calibri" pitchFamily="34" charset="0"/>
              </a:rPr>
              <a:t>The Name and most frequently used Titles of Jesus...........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14282" y="2928934"/>
            <a:ext cx="8286808" cy="42862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714348" y="357166"/>
            <a:ext cx="350743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The Full Process</a:t>
            </a:r>
            <a:endParaRPr lang="en-AU" sz="4000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1538" y="1500174"/>
            <a:ext cx="32861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dirty="0" smtClean="0"/>
              <a:t>Sent</a:t>
            </a:r>
          </a:p>
          <a:p>
            <a:pPr algn="ctr"/>
            <a:r>
              <a:rPr lang="en-NZ" dirty="0" smtClean="0"/>
              <a:t> </a:t>
            </a:r>
          </a:p>
          <a:p>
            <a:pPr algn="ctr"/>
            <a:r>
              <a:rPr lang="en-NZ" dirty="0" smtClean="0"/>
              <a:t>Preach &amp; Teach</a:t>
            </a:r>
          </a:p>
          <a:p>
            <a:pPr algn="ctr"/>
            <a:endParaRPr lang="en-NZ" dirty="0" smtClean="0"/>
          </a:p>
          <a:p>
            <a:pPr algn="ctr"/>
            <a:endParaRPr lang="en-NZ" dirty="0" smtClean="0"/>
          </a:p>
          <a:p>
            <a:pPr algn="ctr"/>
            <a:r>
              <a:rPr lang="en-NZ" dirty="0" smtClean="0"/>
              <a:t>Say and Do</a:t>
            </a:r>
          </a:p>
          <a:p>
            <a:pPr algn="ctr"/>
            <a:endParaRPr lang="en-NZ" dirty="0" smtClean="0"/>
          </a:p>
          <a:p>
            <a:pPr algn="ctr"/>
            <a:r>
              <a:rPr lang="en-NZ" dirty="0" smtClean="0"/>
              <a:t>Forsake &amp; Follow</a:t>
            </a:r>
          </a:p>
          <a:p>
            <a:pPr algn="ctr"/>
            <a:endParaRPr lang="en-NZ" dirty="0" smtClean="0"/>
          </a:p>
        </p:txBody>
      </p:sp>
      <p:sp>
        <p:nvSpPr>
          <p:cNvPr id="5" name="Rectangle 4"/>
          <p:cNvSpPr/>
          <p:nvPr/>
        </p:nvSpPr>
        <p:spPr>
          <a:xfrm>
            <a:off x="4429124" y="1500174"/>
            <a:ext cx="32861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dirty="0" smtClean="0"/>
              <a:t>Apostle</a:t>
            </a:r>
          </a:p>
          <a:p>
            <a:pPr algn="ctr"/>
            <a:r>
              <a:rPr lang="en-NZ" dirty="0" smtClean="0"/>
              <a:t> </a:t>
            </a:r>
          </a:p>
          <a:p>
            <a:pPr algn="ctr"/>
            <a:r>
              <a:rPr lang="en-NZ" dirty="0" smtClean="0"/>
              <a:t>Master</a:t>
            </a:r>
          </a:p>
          <a:p>
            <a:pPr algn="ctr"/>
            <a:endParaRPr lang="en-NZ" dirty="0" smtClean="0"/>
          </a:p>
          <a:p>
            <a:pPr algn="ctr"/>
            <a:endParaRPr lang="en-NZ" dirty="0" smtClean="0"/>
          </a:p>
          <a:p>
            <a:pPr algn="ctr"/>
            <a:r>
              <a:rPr lang="en-NZ" dirty="0" smtClean="0"/>
              <a:t>Hear and See </a:t>
            </a:r>
          </a:p>
          <a:p>
            <a:pPr algn="ctr"/>
            <a:endParaRPr lang="en-NZ" dirty="0" smtClean="0"/>
          </a:p>
          <a:p>
            <a:pPr algn="ctr"/>
            <a:r>
              <a:rPr lang="en-NZ" dirty="0" smtClean="0"/>
              <a:t>Disciple</a:t>
            </a:r>
          </a:p>
          <a:p>
            <a:pPr algn="ctr"/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500034" y="1357298"/>
            <a:ext cx="750099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800" dirty="0" smtClean="0">
                <a:latin typeface="Calibri" pitchFamily="34" charset="0"/>
              </a:rPr>
              <a:t>The Greek “</a:t>
            </a:r>
            <a:r>
              <a:rPr lang="en-AU" sz="2800" dirty="0" err="1" smtClean="0">
                <a:latin typeface="Calibri" pitchFamily="34" charset="0"/>
              </a:rPr>
              <a:t>Didaskolos</a:t>
            </a:r>
            <a:r>
              <a:rPr lang="en-AU" sz="2800" dirty="0" smtClean="0">
                <a:latin typeface="Calibri" pitchFamily="34" charset="0"/>
              </a:rPr>
              <a:t>” – Teacher and “</a:t>
            </a:r>
            <a:r>
              <a:rPr lang="en-AU" sz="2800" dirty="0" err="1" smtClean="0">
                <a:latin typeface="Calibri" pitchFamily="34" charset="0"/>
              </a:rPr>
              <a:t>Didacte</a:t>
            </a:r>
            <a:r>
              <a:rPr lang="en-AU" sz="2800" dirty="0" smtClean="0">
                <a:latin typeface="Calibri" pitchFamily="34" charset="0"/>
              </a:rPr>
              <a:t>” Teach</a:t>
            </a:r>
          </a:p>
          <a:p>
            <a:endParaRPr lang="en-AU" dirty="0" smtClean="0">
              <a:latin typeface="Calibri" pitchFamily="34" charset="0"/>
            </a:endParaRPr>
          </a:p>
          <a:p>
            <a:r>
              <a:rPr lang="en-AU" dirty="0" smtClean="0">
                <a:latin typeface="Calibri" pitchFamily="34" charset="0"/>
              </a:rPr>
              <a:t>50 x Master in </a:t>
            </a:r>
            <a:r>
              <a:rPr lang="en-AU" dirty="0" err="1" smtClean="0">
                <a:latin typeface="Calibri" pitchFamily="34" charset="0"/>
              </a:rPr>
              <a:t>gos</a:t>
            </a:r>
            <a:r>
              <a:rPr lang="en-AU" dirty="0" smtClean="0">
                <a:latin typeface="Calibri" pitchFamily="34" charset="0"/>
              </a:rPr>
              <a:t> and zero in acts on</a:t>
            </a:r>
          </a:p>
          <a:p>
            <a:endParaRPr lang="en-AU" dirty="0" smtClean="0">
              <a:latin typeface="Calibri" pitchFamily="34" charset="0"/>
            </a:endParaRPr>
          </a:p>
          <a:p>
            <a:r>
              <a:rPr lang="en-AU" dirty="0" smtClean="0">
                <a:latin typeface="Calibri" pitchFamily="34" charset="0"/>
              </a:rPr>
              <a:t>The Greek word “</a:t>
            </a:r>
            <a:r>
              <a:rPr lang="en-AU" dirty="0" err="1" smtClean="0">
                <a:latin typeface="Calibri" pitchFamily="34" charset="0"/>
              </a:rPr>
              <a:t>Mathetes</a:t>
            </a:r>
            <a:r>
              <a:rPr lang="en-AU" dirty="0" smtClean="0">
                <a:latin typeface="Calibri" pitchFamily="34" charset="0"/>
              </a:rPr>
              <a:t>” for Disciple occurs 273X in </a:t>
            </a:r>
            <a:r>
              <a:rPr lang="en-AU" dirty="0" err="1" smtClean="0">
                <a:latin typeface="Calibri" pitchFamily="34" charset="0"/>
              </a:rPr>
              <a:t>Matt,mk,luke,jhn,acts</a:t>
            </a:r>
            <a:endParaRPr lang="en-AU" dirty="0" smtClean="0">
              <a:latin typeface="Calibri" pitchFamily="34" charset="0"/>
            </a:endParaRPr>
          </a:p>
          <a:p>
            <a:r>
              <a:rPr lang="en-AU" dirty="0" smtClean="0">
                <a:latin typeface="Calibri" pitchFamily="34" charset="0"/>
              </a:rPr>
              <a:t>And never again.  75,46,39,82,31</a:t>
            </a:r>
          </a:p>
          <a:p>
            <a:endParaRPr lang="en-AU" dirty="0" smtClean="0">
              <a:latin typeface="Calibri" pitchFamily="34" charset="0"/>
            </a:endParaRPr>
          </a:p>
          <a:p>
            <a:r>
              <a:rPr lang="en-AU" dirty="0" smtClean="0">
                <a:latin typeface="Calibri" pitchFamily="34" charset="0"/>
              </a:rPr>
              <a:t>In other words, there is a change in the way scripture presents him</a:t>
            </a:r>
          </a:p>
          <a:p>
            <a:endParaRPr lang="en-AU" dirty="0" smtClean="0">
              <a:latin typeface="Calibri" pitchFamily="34" charset="0"/>
            </a:endParaRPr>
          </a:p>
          <a:p>
            <a:r>
              <a:rPr lang="en-AU" dirty="0" smtClean="0">
                <a:latin typeface="Calibri" pitchFamily="34" charset="0"/>
              </a:rPr>
              <a:t>Up to Acts he is:</a:t>
            </a:r>
          </a:p>
          <a:p>
            <a:endParaRPr lang="en-AU" dirty="0" smtClean="0">
              <a:latin typeface="Calibri" pitchFamily="34" charset="0"/>
            </a:endParaRPr>
          </a:p>
          <a:p>
            <a:r>
              <a:rPr lang="en-AU" dirty="0" smtClean="0">
                <a:latin typeface="Calibri" pitchFamily="34" charset="0"/>
              </a:rPr>
              <a:t>Lord or Master or Christ or Jesus</a:t>
            </a:r>
          </a:p>
          <a:p>
            <a:r>
              <a:rPr lang="en-AU" dirty="0" smtClean="0">
                <a:latin typeface="Calibri" pitchFamily="34" charset="0"/>
              </a:rPr>
              <a:t>After he is:</a:t>
            </a:r>
          </a:p>
          <a:p>
            <a:r>
              <a:rPr lang="en-AU" dirty="0" smtClean="0">
                <a:latin typeface="Calibri" pitchFamily="34" charset="0"/>
              </a:rPr>
              <a:t>The Lord Jesus Christ</a:t>
            </a:r>
            <a:endParaRPr lang="en-AU" dirty="0">
              <a:latin typeface="Calibri" pitchFamily="34" charset="0"/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285720" y="272457"/>
            <a:ext cx="85440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3200" dirty="0" smtClean="0">
                <a:latin typeface="Calibri" pitchFamily="34" charset="0"/>
              </a:rPr>
              <a:t>The Title and Role “Master” is all about TEACHING</a:t>
            </a:r>
            <a:endParaRPr lang="en-AU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1071538" y="1000108"/>
            <a:ext cx="71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“To Know... 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Jesus Christ, whom thou Hast Sent”</a:t>
            </a:r>
            <a:endParaRPr lang="en-AU" sz="2400" dirty="0"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5757" y="3221180"/>
            <a:ext cx="61895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The Name and Titles of Jesus</a:t>
            </a:r>
            <a:endParaRPr lang="en-AU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ounded Rectangle 82"/>
          <p:cNvSpPr/>
          <p:nvPr/>
        </p:nvSpPr>
        <p:spPr>
          <a:xfrm>
            <a:off x="5643602" y="1142984"/>
            <a:ext cx="3000364" cy="214314"/>
          </a:xfrm>
          <a:prstGeom prst="roundRect">
            <a:avLst/>
          </a:prstGeom>
          <a:noFill/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rgbClr val="002060"/>
                </a:solidFill>
              </a:rPr>
              <a:t>All Disciples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71802" y="1142984"/>
            <a:ext cx="2357486" cy="214314"/>
          </a:xfrm>
          <a:prstGeom prst="roundRect">
            <a:avLst/>
          </a:prstGeom>
          <a:noFill/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rgbClr val="002060"/>
                </a:solidFill>
              </a:rPr>
              <a:t>The 12 Disciples   - The 12 “</a:t>
            </a:r>
            <a:r>
              <a:rPr lang="en-AU" sz="1100" dirty="0" err="1" smtClean="0">
                <a:solidFill>
                  <a:srgbClr val="002060"/>
                </a:solidFill>
              </a:rPr>
              <a:t>Apostelo</a:t>
            </a:r>
            <a:r>
              <a:rPr lang="en-AU" sz="1100" dirty="0" smtClean="0">
                <a:solidFill>
                  <a:srgbClr val="002060"/>
                </a:solidFill>
              </a:rPr>
              <a:t>”</a:t>
            </a:r>
          </a:p>
        </p:txBody>
      </p:sp>
      <p:sp>
        <p:nvSpPr>
          <p:cNvPr id="38" name="TextBox 37"/>
          <p:cNvSpPr txBox="1"/>
          <p:nvPr/>
        </p:nvSpPr>
        <p:spPr>
          <a:xfrm rot="4895640">
            <a:off x="4849086" y="2739612"/>
            <a:ext cx="6751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>
                <a:solidFill>
                  <a:srgbClr val="002060"/>
                </a:solidFill>
              </a:rPr>
              <a:t>“Preach”</a:t>
            </a:r>
            <a:endParaRPr lang="en-AU" sz="1000" dirty="0">
              <a:solidFill>
                <a:srgbClr val="00206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4849813">
            <a:off x="5088009" y="2691769"/>
            <a:ext cx="625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>
                <a:solidFill>
                  <a:srgbClr val="002060"/>
                </a:solidFill>
              </a:rPr>
              <a:t>“Teach”</a:t>
            </a:r>
            <a:endParaRPr lang="en-AU" sz="1000" dirty="0">
              <a:solidFill>
                <a:srgbClr val="00206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14314" y="928670"/>
            <a:ext cx="714380" cy="428628"/>
          </a:xfrm>
          <a:prstGeom prst="roundRect">
            <a:avLst/>
          </a:prstGeom>
          <a:noFill/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solidFill>
                  <a:srgbClr val="002060"/>
                </a:solidFill>
              </a:rPr>
              <a:t>The Father</a:t>
            </a:r>
            <a:endParaRPr lang="en-AU" sz="1100" b="1" dirty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14480" y="928670"/>
            <a:ext cx="1071602" cy="428628"/>
          </a:xfrm>
          <a:prstGeom prst="roundRect">
            <a:avLst/>
          </a:prstGeom>
          <a:noFill/>
          <a:ln>
            <a:solidFill>
              <a:srgbClr val="FFC000"/>
            </a:solidFill>
          </a:ln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solidFill>
                  <a:srgbClr val="002060"/>
                </a:solidFill>
              </a:rPr>
              <a:t>The Master</a:t>
            </a:r>
            <a:endParaRPr lang="en-AU" sz="1100" b="1" dirty="0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00232" y="3357562"/>
            <a:ext cx="5572132" cy="357190"/>
          </a:xfrm>
          <a:prstGeom prst="roundRect">
            <a:avLst/>
          </a:prstGeom>
          <a:noFill/>
          <a:ln>
            <a:solidFill>
              <a:srgbClr val="0070C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solidFill>
                  <a:srgbClr val="002060"/>
                </a:solidFill>
              </a:rPr>
              <a:t>The “People” or “Waters” of “Sea” –”The Multitudes” (by metonym the “Fish”)</a:t>
            </a:r>
            <a:endParaRPr lang="en-AU" sz="1100" b="1" dirty="0">
              <a:solidFill>
                <a:srgbClr val="002060"/>
              </a:solidFill>
            </a:endParaRPr>
          </a:p>
        </p:txBody>
      </p:sp>
      <p:cxnSp>
        <p:nvCxnSpPr>
          <p:cNvPr id="10" name="Straight Arrow Connector 9"/>
          <p:cNvCxnSpPr>
            <a:stCxn id="3" idx="3"/>
          </p:cNvCxnSpPr>
          <p:nvPr/>
        </p:nvCxnSpPr>
        <p:spPr>
          <a:xfrm>
            <a:off x="928694" y="1142984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2107421" y="1964520"/>
            <a:ext cx="1785951" cy="571507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2786082" y="2000240"/>
            <a:ext cx="1714512" cy="428628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4309153">
            <a:off x="2695908" y="2008752"/>
            <a:ext cx="8098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>
                <a:solidFill>
                  <a:srgbClr val="002060"/>
                </a:solidFill>
              </a:rPr>
              <a:t>“Preaches”</a:t>
            </a:r>
            <a:endParaRPr lang="en-AU" sz="10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4218353">
            <a:off x="2506669" y="2133597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>
                <a:solidFill>
                  <a:srgbClr val="002060"/>
                </a:solidFill>
              </a:rPr>
              <a:t>“Teaches”</a:t>
            </a:r>
            <a:endParaRPr lang="en-AU" sz="1000" dirty="0">
              <a:solidFill>
                <a:srgbClr val="00206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143008" y="928670"/>
            <a:ext cx="571504" cy="428628"/>
          </a:xfrm>
          <a:prstGeom prst="roundRect">
            <a:avLst/>
          </a:prstGeom>
          <a:noFill/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solidFill>
                  <a:srgbClr val="002060"/>
                </a:solidFill>
              </a:rPr>
              <a:t>The Son</a:t>
            </a:r>
            <a:endParaRPr lang="en-AU" sz="1100" b="1" dirty="0">
              <a:solidFill>
                <a:srgbClr val="00206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6200000" flipV="1">
            <a:off x="4786312" y="1500175"/>
            <a:ext cx="357189" cy="71434"/>
          </a:xfrm>
          <a:prstGeom prst="straightConnector1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4572000" y="1785926"/>
            <a:ext cx="1285884" cy="571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solidFill>
                  <a:srgbClr val="002060"/>
                </a:solidFill>
              </a:rPr>
              <a:t>12 </a:t>
            </a:r>
            <a:r>
              <a:rPr lang="en-AU" sz="1100" b="1" dirty="0" err="1" smtClean="0">
                <a:solidFill>
                  <a:srgbClr val="002060"/>
                </a:solidFill>
              </a:rPr>
              <a:t>Apostelo</a:t>
            </a:r>
            <a:endParaRPr lang="en-AU" sz="1100" b="1" dirty="0" smtClean="0">
              <a:solidFill>
                <a:srgbClr val="002060"/>
              </a:solidFill>
            </a:endParaRPr>
          </a:p>
          <a:p>
            <a:pPr algn="ctr"/>
            <a:r>
              <a:rPr lang="en-AU" sz="1100" b="1" dirty="0" smtClean="0">
                <a:solidFill>
                  <a:srgbClr val="002060"/>
                </a:solidFill>
              </a:rPr>
              <a:t>The “Witnesses”</a:t>
            </a:r>
          </a:p>
          <a:p>
            <a:pPr algn="ctr"/>
            <a:r>
              <a:rPr lang="en-AU" sz="1100" b="1" dirty="0" smtClean="0">
                <a:solidFill>
                  <a:srgbClr val="002060"/>
                </a:solidFill>
              </a:rPr>
              <a:t>&amp; “Foundation”</a:t>
            </a:r>
            <a:endParaRPr lang="en-AU" sz="1100" b="1" dirty="0">
              <a:solidFill>
                <a:srgbClr val="002060"/>
              </a:solidFill>
            </a:endParaRPr>
          </a:p>
        </p:txBody>
      </p:sp>
      <p:cxnSp>
        <p:nvCxnSpPr>
          <p:cNvPr id="30" name="Straight Arrow Connector 29"/>
          <p:cNvCxnSpPr>
            <a:endCxn id="51" idx="2"/>
          </p:cNvCxnSpPr>
          <p:nvPr/>
        </p:nvCxnSpPr>
        <p:spPr>
          <a:xfrm rot="16200000" flipV="1">
            <a:off x="4964910" y="2821777"/>
            <a:ext cx="642941" cy="142876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3071802" y="928670"/>
            <a:ext cx="5572164" cy="214314"/>
          </a:xfrm>
          <a:prstGeom prst="roundRect">
            <a:avLst/>
          </a:prstGeom>
          <a:noFill/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solidFill>
                  <a:srgbClr val="002060"/>
                </a:solidFill>
              </a:rPr>
              <a:t>The Disciples (Learners)               “</a:t>
            </a:r>
            <a:r>
              <a:rPr lang="en-AU" sz="1100" b="1" dirty="0" err="1" smtClean="0">
                <a:solidFill>
                  <a:srgbClr val="002060"/>
                </a:solidFill>
              </a:rPr>
              <a:t>Mathete</a:t>
            </a:r>
            <a:r>
              <a:rPr lang="en-AU" sz="1100" b="1" dirty="0" smtClean="0">
                <a:solidFill>
                  <a:srgbClr val="002060"/>
                </a:solidFill>
              </a:rPr>
              <a:t>”</a:t>
            </a:r>
            <a:endParaRPr lang="en-AU" sz="1100" b="1" dirty="0">
              <a:solidFill>
                <a:srgbClr val="00206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17050142">
            <a:off x="2963875" y="1958175"/>
            <a:ext cx="12442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>
                <a:solidFill>
                  <a:srgbClr val="002060"/>
                </a:solidFill>
              </a:rPr>
              <a:t>“Forsake &amp; Follow</a:t>
            </a:r>
            <a:endParaRPr lang="en-AU" sz="1000" dirty="0">
              <a:solidFill>
                <a:srgbClr val="00206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966573" y="1500174"/>
            <a:ext cx="5341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>
                <a:solidFill>
                  <a:srgbClr val="002060"/>
                </a:solidFill>
              </a:rPr>
              <a:t>“Sent”</a:t>
            </a:r>
            <a:endParaRPr lang="en-AU" sz="1000" dirty="0">
              <a:solidFill>
                <a:srgbClr val="00206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5400000">
            <a:off x="5464975" y="1750207"/>
            <a:ext cx="1643074" cy="1143008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4643438" y="2357430"/>
            <a:ext cx="1143008" cy="2143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solidFill>
                  <a:srgbClr val="002060"/>
                </a:solidFill>
              </a:rPr>
              <a:t>The Holy  Spirit</a:t>
            </a:r>
            <a:endParaRPr lang="en-AU" sz="1100" b="1" dirty="0">
              <a:solidFill>
                <a:srgbClr val="00206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 rot="18327571">
            <a:off x="5908517" y="2187183"/>
            <a:ext cx="13019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>
                <a:solidFill>
                  <a:srgbClr val="002060"/>
                </a:solidFill>
              </a:rPr>
              <a:t>“Forsake &amp; Follow”</a:t>
            </a:r>
            <a:endParaRPr lang="en-AU" sz="1000" dirty="0">
              <a:solidFill>
                <a:srgbClr val="00206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43042" y="71414"/>
            <a:ext cx="6215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 smtClean="0">
                <a:solidFill>
                  <a:srgbClr val="002060"/>
                </a:solidFill>
              </a:rPr>
              <a:t>The “</a:t>
            </a:r>
            <a:r>
              <a:rPr lang="en-AU" sz="1600" b="1" dirty="0" err="1" smtClean="0">
                <a:solidFill>
                  <a:srgbClr val="002060"/>
                </a:solidFill>
              </a:rPr>
              <a:t>Didaskolos</a:t>
            </a:r>
            <a:r>
              <a:rPr lang="en-AU" sz="1600" b="1" dirty="0" smtClean="0">
                <a:solidFill>
                  <a:srgbClr val="002060"/>
                </a:solidFill>
              </a:rPr>
              <a:t>” - “The Master” or “The Teacher” (Rabbi)</a:t>
            </a:r>
            <a:endParaRPr lang="en-AU" sz="1600" b="1" dirty="0">
              <a:solidFill>
                <a:srgbClr val="00206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14380" y="1357298"/>
            <a:ext cx="714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>
                <a:solidFill>
                  <a:srgbClr val="002060"/>
                </a:solidFill>
              </a:rPr>
              <a:t>  “Seen”</a:t>
            </a:r>
          </a:p>
          <a:p>
            <a:r>
              <a:rPr lang="en-AU" sz="1000" dirty="0" smtClean="0">
                <a:solidFill>
                  <a:srgbClr val="002060"/>
                </a:solidFill>
              </a:rPr>
              <a:t> “Heard”</a:t>
            </a:r>
          </a:p>
          <a:p>
            <a:r>
              <a:rPr lang="en-AU" sz="1000" dirty="0" err="1" smtClean="0">
                <a:solidFill>
                  <a:srgbClr val="002060"/>
                </a:solidFill>
              </a:rPr>
              <a:t>Jhn</a:t>
            </a:r>
            <a:r>
              <a:rPr lang="en-AU" sz="1000" dirty="0" smtClean="0">
                <a:solidFill>
                  <a:srgbClr val="002060"/>
                </a:solidFill>
              </a:rPr>
              <a:t> 8:28</a:t>
            </a:r>
            <a:endParaRPr lang="en-AU" sz="1000" dirty="0">
              <a:solidFill>
                <a:srgbClr val="00206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928826" y="1357298"/>
            <a:ext cx="857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>
                <a:solidFill>
                  <a:srgbClr val="002060"/>
                </a:solidFill>
              </a:rPr>
              <a:t>Mat 23:8-10</a:t>
            </a:r>
            <a:endParaRPr lang="en-AU" sz="1000" dirty="0">
              <a:solidFill>
                <a:srgbClr val="002060"/>
              </a:solidFill>
            </a:endParaRPr>
          </a:p>
        </p:txBody>
      </p:sp>
      <p:cxnSp>
        <p:nvCxnSpPr>
          <p:cNvPr id="93" name="Straight Arrow Connector 92"/>
          <p:cNvCxnSpPr>
            <a:stCxn id="8" idx="3"/>
            <a:endCxn id="83" idx="1"/>
          </p:cNvCxnSpPr>
          <p:nvPr/>
        </p:nvCxnSpPr>
        <p:spPr>
          <a:xfrm>
            <a:off x="5429288" y="1250141"/>
            <a:ext cx="2143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0" y="428604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57158" y="4693705"/>
            <a:ext cx="7707559" cy="209288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AU" sz="1000" b="1" dirty="0" smtClean="0">
                <a:solidFill>
                  <a:srgbClr val="002060"/>
                </a:solidFill>
              </a:rPr>
              <a:t>Pivotal Concepts</a:t>
            </a:r>
          </a:p>
          <a:p>
            <a:r>
              <a:rPr lang="en-AU" sz="1000" dirty="0" smtClean="0">
                <a:solidFill>
                  <a:srgbClr val="002060"/>
                </a:solidFill>
              </a:rPr>
              <a:t>-The First Source is  - “as </a:t>
            </a:r>
            <a:r>
              <a:rPr lang="en-AU" sz="1000" u="sng" dirty="0" smtClean="0">
                <a:solidFill>
                  <a:srgbClr val="002060"/>
                </a:solidFill>
              </a:rPr>
              <a:t>My Father </a:t>
            </a:r>
            <a:r>
              <a:rPr lang="en-AU" sz="1000" dirty="0" smtClean="0">
                <a:solidFill>
                  <a:srgbClr val="002060"/>
                </a:solidFill>
              </a:rPr>
              <a:t>taught </a:t>
            </a:r>
            <a:r>
              <a:rPr lang="en-AU" sz="1000" u="sng" dirty="0" smtClean="0">
                <a:solidFill>
                  <a:srgbClr val="002060"/>
                </a:solidFill>
              </a:rPr>
              <a:t>me</a:t>
            </a:r>
            <a:r>
              <a:rPr lang="en-AU" sz="1000" dirty="0" smtClean="0">
                <a:solidFill>
                  <a:srgbClr val="002060"/>
                </a:solidFill>
              </a:rPr>
              <a:t>” </a:t>
            </a:r>
            <a:r>
              <a:rPr lang="en-AU" sz="1000" dirty="0" err="1" smtClean="0">
                <a:solidFill>
                  <a:srgbClr val="002060"/>
                </a:solidFill>
              </a:rPr>
              <a:t>Jhn</a:t>
            </a:r>
            <a:r>
              <a:rPr lang="en-AU" sz="1000" dirty="0" smtClean="0">
                <a:solidFill>
                  <a:srgbClr val="002060"/>
                </a:solidFill>
              </a:rPr>
              <a:t> 8:28</a:t>
            </a:r>
          </a:p>
          <a:p>
            <a:r>
              <a:rPr lang="en-AU" sz="1000" dirty="0" smtClean="0">
                <a:solidFill>
                  <a:srgbClr val="002060"/>
                </a:solidFill>
              </a:rPr>
              <a:t>- A “Master” means “Teacher” NOT Lord ( a very different role)</a:t>
            </a:r>
          </a:p>
          <a:p>
            <a:r>
              <a:rPr lang="en-AU" sz="1000" dirty="0" smtClean="0">
                <a:solidFill>
                  <a:srgbClr val="002060"/>
                </a:solidFill>
              </a:rPr>
              <a:t>-There is ONE Teacher and all subsequent teaching is “in his name” Matt 23:8-10, Acts 5:40-42</a:t>
            </a:r>
          </a:p>
          <a:p>
            <a:r>
              <a:rPr lang="en-AU" sz="1000" dirty="0" smtClean="0">
                <a:solidFill>
                  <a:srgbClr val="002060"/>
                </a:solidFill>
              </a:rPr>
              <a:t>-The Teacher role goes with the “Disciple” role which is </a:t>
            </a:r>
            <a:r>
              <a:rPr lang="en-AU" sz="1000" dirty="0" err="1" smtClean="0">
                <a:solidFill>
                  <a:srgbClr val="002060"/>
                </a:solidFill>
              </a:rPr>
              <a:t>Mathetes</a:t>
            </a:r>
            <a:r>
              <a:rPr lang="en-AU" sz="1000" dirty="0" smtClean="0">
                <a:solidFill>
                  <a:srgbClr val="002060"/>
                </a:solidFill>
              </a:rPr>
              <a:t>(Gk) and means “A learner”. They both must be understood t</a:t>
            </a:r>
            <a:r>
              <a:rPr lang="en-AU" sz="1000" u="sng" dirty="0" smtClean="0">
                <a:solidFill>
                  <a:srgbClr val="002060"/>
                </a:solidFill>
              </a:rPr>
              <a:t>ogether</a:t>
            </a:r>
          </a:p>
          <a:p>
            <a:r>
              <a:rPr lang="en-AU" sz="1000" dirty="0" smtClean="0">
                <a:solidFill>
                  <a:srgbClr val="002060"/>
                </a:solidFill>
              </a:rPr>
              <a:t>-There are two key elements to the Teachers work at his first advent - to Preach (Herald) and to Teach (Educate)</a:t>
            </a:r>
          </a:p>
          <a:p>
            <a:r>
              <a:rPr lang="en-AU" sz="1000" dirty="0" smtClean="0">
                <a:solidFill>
                  <a:srgbClr val="002060"/>
                </a:solidFill>
              </a:rPr>
              <a:t>-This work of Teacher revolved two key elements : the things he SAID ( and thus Heard) and the things he DID (Thus Seen)</a:t>
            </a:r>
          </a:p>
          <a:p>
            <a:r>
              <a:rPr lang="en-AU" sz="1000" dirty="0" smtClean="0">
                <a:solidFill>
                  <a:srgbClr val="002060"/>
                </a:solidFill>
              </a:rPr>
              <a:t>-The two key reactions of all “</a:t>
            </a:r>
            <a:r>
              <a:rPr lang="en-AU" sz="1000" dirty="0" err="1" smtClean="0">
                <a:solidFill>
                  <a:srgbClr val="002060"/>
                </a:solidFill>
              </a:rPr>
              <a:t>Mathetes</a:t>
            </a:r>
            <a:r>
              <a:rPr lang="en-AU" sz="1000" dirty="0" smtClean="0">
                <a:solidFill>
                  <a:srgbClr val="002060"/>
                </a:solidFill>
              </a:rPr>
              <a:t>” (Disciples) are to  1)“ forsake” and 2) “follow”</a:t>
            </a:r>
          </a:p>
          <a:p>
            <a:r>
              <a:rPr lang="en-AU" sz="1000" dirty="0" smtClean="0">
                <a:solidFill>
                  <a:srgbClr val="002060"/>
                </a:solidFill>
              </a:rPr>
              <a:t>-The full process is:  Sent - Preach – Hear – Forsake – Follow – Taught - Do</a:t>
            </a:r>
          </a:p>
          <a:p>
            <a:r>
              <a:rPr lang="en-AU" sz="1000" dirty="0" smtClean="0">
                <a:solidFill>
                  <a:srgbClr val="002060"/>
                </a:solidFill>
              </a:rPr>
              <a:t>-The 12 D became the 12 A as a pattern of all disciples – in aggregate the founding of new Jerusalem and a “nation” of 12 tribes</a:t>
            </a:r>
          </a:p>
          <a:p>
            <a:r>
              <a:rPr lang="en-AU" sz="1000" dirty="0" smtClean="0">
                <a:solidFill>
                  <a:srgbClr val="002060"/>
                </a:solidFill>
              </a:rPr>
              <a:t>-The work of </a:t>
            </a:r>
            <a:r>
              <a:rPr lang="en-AU" sz="1000" dirty="0" err="1" smtClean="0">
                <a:solidFill>
                  <a:srgbClr val="002060"/>
                </a:solidFill>
              </a:rPr>
              <a:t>Apostelo</a:t>
            </a:r>
            <a:r>
              <a:rPr lang="en-AU" sz="1000" dirty="0" smtClean="0">
                <a:solidFill>
                  <a:srgbClr val="002060"/>
                </a:solidFill>
              </a:rPr>
              <a:t> (those </a:t>
            </a:r>
            <a:r>
              <a:rPr lang="en-AU" sz="1000" u="sng" dirty="0" smtClean="0">
                <a:solidFill>
                  <a:srgbClr val="002060"/>
                </a:solidFill>
              </a:rPr>
              <a:t>sent </a:t>
            </a:r>
            <a:r>
              <a:rPr lang="en-AU" sz="1000" dirty="0" smtClean="0">
                <a:solidFill>
                  <a:srgbClr val="002060"/>
                </a:solidFill>
              </a:rPr>
              <a:t>as </a:t>
            </a:r>
            <a:r>
              <a:rPr lang="en-AU" sz="1000" dirty="0" err="1" smtClean="0">
                <a:solidFill>
                  <a:srgbClr val="002060"/>
                </a:solidFill>
              </a:rPr>
              <a:t>Angelos</a:t>
            </a:r>
            <a:r>
              <a:rPr lang="en-AU" sz="1000" dirty="0" smtClean="0">
                <a:solidFill>
                  <a:srgbClr val="002060"/>
                </a:solidFill>
              </a:rPr>
              <a:t> “Messengers”) was to “Witness” (</a:t>
            </a:r>
            <a:r>
              <a:rPr lang="en-AU" sz="1000" dirty="0" err="1" smtClean="0">
                <a:solidFill>
                  <a:srgbClr val="002060"/>
                </a:solidFill>
              </a:rPr>
              <a:t>Matureo</a:t>
            </a:r>
            <a:r>
              <a:rPr lang="en-AU" sz="1000" dirty="0" smtClean="0">
                <a:solidFill>
                  <a:srgbClr val="002060"/>
                </a:solidFill>
              </a:rPr>
              <a:t>) of the things SEEN and HEARD</a:t>
            </a:r>
          </a:p>
          <a:p>
            <a:r>
              <a:rPr lang="en-AU" sz="1000" dirty="0" smtClean="0">
                <a:solidFill>
                  <a:srgbClr val="002060"/>
                </a:solidFill>
              </a:rPr>
              <a:t>-The work of “Teacher” is frequently associated with water, sea, fish, nets and boats in the gospels so that the Galilee area </a:t>
            </a:r>
          </a:p>
          <a:p>
            <a:r>
              <a:rPr lang="en-AU" sz="1000" dirty="0" smtClean="0">
                <a:solidFill>
                  <a:srgbClr val="002060"/>
                </a:solidFill>
              </a:rPr>
              <a:t>serves as a symbolic microcosm of evangelising the entire world</a:t>
            </a:r>
            <a:endParaRPr lang="en-AU" sz="1200" dirty="0">
              <a:solidFill>
                <a:srgbClr val="00206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14282" y="500042"/>
            <a:ext cx="6277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b="1" dirty="0" smtClean="0">
                <a:solidFill>
                  <a:srgbClr val="002060"/>
                </a:solidFill>
              </a:rPr>
              <a:t>Diagram: Illustrating the Title and Role of  “The Teacher” – Flows from Left to Right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714612" y="3143248"/>
            <a:ext cx="1285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>
                <a:solidFill>
                  <a:srgbClr val="002060"/>
                </a:solidFill>
              </a:rPr>
              <a:t>“Seen” &amp; “Heard”</a:t>
            </a:r>
            <a:endParaRPr lang="en-AU" sz="1000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86314" y="3143248"/>
            <a:ext cx="1571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>
                <a:solidFill>
                  <a:srgbClr val="002060"/>
                </a:solidFill>
              </a:rPr>
              <a:t>“Heard” but not “Seen”</a:t>
            </a:r>
            <a:endParaRPr lang="en-AU" sz="1000" dirty="0">
              <a:solidFill>
                <a:srgbClr val="002060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785918" y="4000504"/>
            <a:ext cx="1285884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rgbClr val="002060"/>
                </a:solidFill>
              </a:rPr>
              <a:t>The Witness of</a:t>
            </a:r>
          </a:p>
          <a:p>
            <a:pPr algn="ctr"/>
            <a:r>
              <a:rPr lang="en-AU" sz="1100" dirty="0" smtClean="0">
                <a:solidFill>
                  <a:srgbClr val="002060"/>
                </a:solidFill>
              </a:rPr>
              <a:t>The Son</a:t>
            </a:r>
            <a:endParaRPr lang="en-AU" sz="1100" dirty="0">
              <a:solidFill>
                <a:srgbClr val="002060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428992" y="4000504"/>
            <a:ext cx="2214578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rgbClr val="002060"/>
                </a:solidFill>
              </a:rPr>
              <a:t>The Witness of the Apostles</a:t>
            </a:r>
            <a:endParaRPr lang="en-AU" sz="1100" dirty="0">
              <a:solidFill>
                <a:srgbClr val="002060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42844" y="4000504"/>
            <a:ext cx="1357322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rgbClr val="002060"/>
                </a:solidFill>
              </a:rPr>
              <a:t>The Witness of</a:t>
            </a:r>
          </a:p>
          <a:p>
            <a:pPr algn="ctr"/>
            <a:r>
              <a:rPr lang="en-AU" sz="1100" dirty="0" smtClean="0">
                <a:solidFill>
                  <a:srgbClr val="002060"/>
                </a:solidFill>
              </a:rPr>
              <a:t> the Father</a:t>
            </a:r>
            <a:endParaRPr lang="en-AU" sz="1100" dirty="0">
              <a:solidFill>
                <a:srgbClr val="00206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00034" y="3786190"/>
            <a:ext cx="8143932" cy="1588"/>
          </a:xfrm>
          <a:prstGeom prst="straightConnector1">
            <a:avLst/>
          </a:prstGeom>
          <a:ln w="76200"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6072198" y="4000504"/>
            <a:ext cx="2357454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rgbClr val="002060"/>
                </a:solidFill>
              </a:rPr>
              <a:t>The </a:t>
            </a:r>
            <a:r>
              <a:rPr lang="en-AU" sz="1100" u="sng" dirty="0" smtClean="0">
                <a:solidFill>
                  <a:srgbClr val="002060"/>
                </a:solidFill>
              </a:rPr>
              <a:t>Keepers</a:t>
            </a:r>
            <a:r>
              <a:rPr lang="en-AU" sz="1100" dirty="0" smtClean="0">
                <a:solidFill>
                  <a:srgbClr val="002060"/>
                </a:solidFill>
              </a:rPr>
              <a:t> of the Witness</a:t>
            </a:r>
            <a:endParaRPr lang="en-AU" sz="1100" dirty="0">
              <a:solidFill>
                <a:srgbClr val="002060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 rot="5400000">
            <a:off x="7000891" y="2571745"/>
            <a:ext cx="3786216" cy="214314"/>
          </a:xfrm>
          <a:prstGeom prst="roundRect">
            <a:avLst/>
          </a:prstGeom>
          <a:noFill/>
          <a:effectLst>
            <a:glow rad="101600">
              <a:srgbClr val="FFC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solidFill>
                  <a:srgbClr val="002060"/>
                </a:solidFill>
              </a:rPr>
              <a:t>The Apocalypse – The Revealing of things “unseen”</a:t>
            </a:r>
            <a:endParaRPr lang="en-AU" sz="1100" b="1" dirty="0">
              <a:solidFill>
                <a:srgbClr val="00206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571604" y="4286256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143240" y="4286256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786446" y="4284668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8501090" y="4286256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ounded Rectangle 82"/>
          <p:cNvSpPr/>
          <p:nvPr/>
        </p:nvSpPr>
        <p:spPr>
          <a:xfrm>
            <a:off x="5643602" y="1142984"/>
            <a:ext cx="3000364" cy="21431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All Disciples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71802" y="1142984"/>
            <a:ext cx="2357486" cy="21431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12 Disciples   - The 12 “</a:t>
            </a:r>
            <a:r>
              <a:rPr lang="en-AU" sz="1100" dirty="0" err="1" smtClean="0">
                <a:solidFill>
                  <a:schemeClr val="tx1"/>
                </a:solidFill>
              </a:rPr>
              <a:t>Apostelo</a:t>
            </a:r>
            <a:r>
              <a:rPr lang="en-AU" sz="1100" dirty="0" smtClean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38" name="TextBox 37"/>
          <p:cNvSpPr txBox="1"/>
          <p:nvPr/>
        </p:nvSpPr>
        <p:spPr>
          <a:xfrm rot="4895640">
            <a:off x="4849086" y="2739612"/>
            <a:ext cx="6751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“Preach”</a:t>
            </a:r>
            <a:endParaRPr lang="en-AU" sz="1000" dirty="0"/>
          </a:p>
        </p:txBody>
      </p:sp>
      <p:sp>
        <p:nvSpPr>
          <p:cNvPr id="44" name="TextBox 43"/>
          <p:cNvSpPr txBox="1"/>
          <p:nvPr/>
        </p:nvSpPr>
        <p:spPr>
          <a:xfrm rot="4849813">
            <a:off x="5088009" y="2691769"/>
            <a:ext cx="625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“Teach”</a:t>
            </a:r>
            <a:endParaRPr lang="en-AU" sz="1000" dirty="0"/>
          </a:p>
        </p:txBody>
      </p:sp>
      <p:sp>
        <p:nvSpPr>
          <p:cNvPr id="3" name="Rounded Rectangle 2"/>
          <p:cNvSpPr/>
          <p:nvPr/>
        </p:nvSpPr>
        <p:spPr>
          <a:xfrm>
            <a:off x="214314" y="928670"/>
            <a:ext cx="714380" cy="428628"/>
          </a:xfrm>
          <a:prstGeom prst="roundRect">
            <a:avLst/>
          </a:prstGeom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/>
              <a:t>The Father</a:t>
            </a:r>
            <a:endParaRPr lang="en-AU" sz="11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14480" y="928670"/>
            <a:ext cx="1071602" cy="428628"/>
          </a:xfrm>
          <a:prstGeom prst="roundRect">
            <a:avLst/>
          </a:prstGeom>
          <a:solidFill>
            <a:srgbClr val="FFC000"/>
          </a:solidFill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solidFill>
                  <a:schemeClr val="tx1"/>
                </a:solidFill>
              </a:rPr>
              <a:t>The Master</a:t>
            </a:r>
            <a:endParaRPr lang="en-AU" sz="1100" b="1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3" idx="3"/>
          </p:cNvCxnSpPr>
          <p:nvPr/>
        </p:nvCxnSpPr>
        <p:spPr>
          <a:xfrm>
            <a:off x="928694" y="1142984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2107421" y="1964520"/>
            <a:ext cx="1785951" cy="571507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2786082" y="2000240"/>
            <a:ext cx="1714512" cy="428628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4309153">
            <a:off x="2695908" y="2008752"/>
            <a:ext cx="8098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“Preaches”</a:t>
            </a:r>
            <a:endParaRPr lang="en-AU" sz="1000" dirty="0"/>
          </a:p>
        </p:txBody>
      </p:sp>
      <p:sp>
        <p:nvSpPr>
          <p:cNvPr id="18" name="TextBox 17"/>
          <p:cNvSpPr txBox="1"/>
          <p:nvPr/>
        </p:nvSpPr>
        <p:spPr>
          <a:xfrm rot="4218353">
            <a:off x="2506669" y="2133597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“Teaches”</a:t>
            </a:r>
            <a:endParaRPr lang="en-AU" sz="1000" dirty="0"/>
          </a:p>
        </p:txBody>
      </p:sp>
      <p:sp>
        <p:nvSpPr>
          <p:cNvPr id="20" name="Rounded Rectangle 19"/>
          <p:cNvSpPr/>
          <p:nvPr/>
        </p:nvSpPr>
        <p:spPr>
          <a:xfrm>
            <a:off x="1143008" y="928670"/>
            <a:ext cx="642910" cy="428628"/>
          </a:xfrm>
          <a:prstGeom prst="roundRect">
            <a:avLst/>
          </a:prstGeom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/>
              <a:t>The Son</a:t>
            </a:r>
            <a:endParaRPr lang="en-AU" sz="1100" b="1" dirty="0"/>
          </a:p>
        </p:txBody>
      </p:sp>
      <p:cxnSp>
        <p:nvCxnSpPr>
          <p:cNvPr id="27" name="Straight Arrow Connector 26"/>
          <p:cNvCxnSpPr/>
          <p:nvPr/>
        </p:nvCxnSpPr>
        <p:spPr>
          <a:xfrm rot="16200000" flipV="1">
            <a:off x="4786312" y="1500175"/>
            <a:ext cx="357189" cy="71434"/>
          </a:xfrm>
          <a:prstGeom prst="straightConnector1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4572000" y="1785926"/>
            <a:ext cx="128588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/>
              <a:t>12 </a:t>
            </a:r>
            <a:r>
              <a:rPr lang="en-AU" sz="1100" b="1" dirty="0" err="1" smtClean="0"/>
              <a:t>Apostelo</a:t>
            </a:r>
            <a:endParaRPr lang="en-AU" sz="1100" b="1" dirty="0" smtClean="0"/>
          </a:p>
          <a:p>
            <a:pPr algn="ctr"/>
            <a:r>
              <a:rPr lang="en-AU" sz="1100" b="1" dirty="0" smtClean="0"/>
              <a:t>The “Witnesses”</a:t>
            </a:r>
          </a:p>
          <a:p>
            <a:pPr algn="ctr"/>
            <a:r>
              <a:rPr lang="en-AU" sz="1100" b="1" dirty="0" smtClean="0"/>
              <a:t>&amp; “Foundation”</a:t>
            </a:r>
            <a:endParaRPr lang="en-AU" sz="1100" b="1" dirty="0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V="1">
            <a:off x="4822446" y="2679313"/>
            <a:ext cx="928694" cy="142050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3071802" y="928670"/>
            <a:ext cx="5572164" cy="214314"/>
          </a:xfrm>
          <a:prstGeom prst="roundRect">
            <a:avLst/>
          </a:prstGeom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solidFill>
                  <a:schemeClr val="tx1"/>
                </a:solidFill>
              </a:rPr>
              <a:t>The Disciples (Learners)               “</a:t>
            </a:r>
            <a:r>
              <a:rPr lang="en-AU" sz="1100" b="1" dirty="0" err="1" smtClean="0">
                <a:solidFill>
                  <a:schemeClr val="tx1"/>
                </a:solidFill>
              </a:rPr>
              <a:t>Mathete</a:t>
            </a:r>
            <a:r>
              <a:rPr lang="en-AU" sz="1100" b="1" dirty="0" smtClean="0">
                <a:solidFill>
                  <a:schemeClr val="tx1"/>
                </a:solidFill>
              </a:rPr>
              <a:t>”</a:t>
            </a:r>
            <a:endParaRPr lang="en-AU" sz="1100" b="1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17050142">
            <a:off x="2956662" y="1958175"/>
            <a:ext cx="12586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“Forsake &amp; Follow”</a:t>
            </a:r>
            <a:endParaRPr lang="en-AU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4966573" y="1500174"/>
            <a:ext cx="5341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“Sent”</a:t>
            </a:r>
            <a:endParaRPr lang="en-AU" sz="1000" dirty="0"/>
          </a:p>
        </p:txBody>
      </p:sp>
      <p:cxnSp>
        <p:nvCxnSpPr>
          <p:cNvPr id="42" name="Straight Arrow Connector 41"/>
          <p:cNvCxnSpPr/>
          <p:nvPr/>
        </p:nvCxnSpPr>
        <p:spPr>
          <a:xfrm rot="5400000">
            <a:off x="5464975" y="1750207"/>
            <a:ext cx="1643074" cy="1143008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4643438" y="2357430"/>
            <a:ext cx="1143008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/>
              <a:t>The Holy  Spirit</a:t>
            </a:r>
            <a:endParaRPr lang="en-AU" sz="11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214282" y="-24"/>
            <a:ext cx="8553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400" b="1" dirty="0" smtClean="0"/>
              <a:t>The “Teacher” </a:t>
            </a:r>
            <a:r>
              <a:rPr lang="en-AU" sz="1600" b="1" dirty="0" smtClean="0"/>
              <a:t>-   “The </a:t>
            </a:r>
            <a:r>
              <a:rPr lang="en-AU" sz="1600" b="1" dirty="0" err="1" smtClean="0"/>
              <a:t>DiDaskolos</a:t>
            </a:r>
            <a:r>
              <a:rPr lang="en-AU" sz="1600" b="1" dirty="0" smtClean="0"/>
              <a:t>” (translated “Master”) or equivalent Rabbi</a:t>
            </a:r>
            <a:endParaRPr lang="en-AU" sz="16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714380" y="135729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 Taught</a:t>
            </a:r>
          </a:p>
          <a:p>
            <a:r>
              <a:rPr lang="en-AU" sz="1000" dirty="0" err="1" smtClean="0"/>
              <a:t>Jhn</a:t>
            </a:r>
            <a:r>
              <a:rPr lang="en-AU" sz="1000" dirty="0" smtClean="0"/>
              <a:t> 8:28</a:t>
            </a:r>
            <a:endParaRPr lang="en-AU" sz="1000" dirty="0"/>
          </a:p>
        </p:txBody>
      </p:sp>
      <p:sp>
        <p:nvSpPr>
          <p:cNvPr id="53" name="TextBox 52"/>
          <p:cNvSpPr txBox="1"/>
          <p:nvPr/>
        </p:nvSpPr>
        <p:spPr>
          <a:xfrm>
            <a:off x="1928826" y="1357298"/>
            <a:ext cx="857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Mat 23:8-10</a:t>
            </a:r>
            <a:endParaRPr lang="en-AU" sz="1000" dirty="0"/>
          </a:p>
        </p:txBody>
      </p:sp>
      <p:cxnSp>
        <p:nvCxnSpPr>
          <p:cNvPr id="93" name="Straight Arrow Connector 92"/>
          <p:cNvCxnSpPr>
            <a:stCxn id="8" idx="3"/>
            <a:endCxn id="83" idx="1"/>
          </p:cNvCxnSpPr>
          <p:nvPr/>
        </p:nvCxnSpPr>
        <p:spPr>
          <a:xfrm>
            <a:off x="5429288" y="1250141"/>
            <a:ext cx="2143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0" y="500042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436341" y="4693705"/>
            <a:ext cx="7707559" cy="209288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AU" sz="1000" b="1" dirty="0" smtClean="0"/>
              <a:t>Pivotal Concepts</a:t>
            </a:r>
          </a:p>
          <a:p>
            <a:r>
              <a:rPr lang="en-AU" sz="1000" dirty="0" smtClean="0"/>
              <a:t>-The First Source is  - “as </a:t>
            </a:r>
            <a:r>
              <a:rPr lang="en-AU" sz="1000" u="sng" dirty="0" smtClean="0"/>
              <a:t>My Father </a:t>
            </a:r>
            <a:r>
              <a:rPr lang="en-AU" sz="1000" dirty="0" smtClean="0"/>
              <a:t>taught </a:t>
            </a:r>
            <a:r>
              <a:rPr lang="en-AU" sz="1000" u="sng" dirty="0" smtClean="0"/>
              <a:t>me</a:t>
            </a:r>
            <a:r>
              <a:rPr lang="en-AU" sz="1000" dirty="0" smtClean="0"/>
              <a:t>” </a:t>
            </a:r>
            <a:r>
              <a:rPr lang="en-AU" sz="1000" dirty="0" err="1" smtClean="0"/>
              <a:t>Jhn</a:t>
            </a:r>
            <a:r>
              <a:rPr lang="en-AU" sz="1000" dirty="0" smtClean="0"/>
              <a:t> 8:28</a:t>
            </a:r>
          </a:p>
          <a:p>
            <a:r>
              <a:rPr lang="en-AU" sz="1000" dirty="0" smtClean="0"/>
              <a:t>- A “Master” means “Teacher” NOT Lord ( a very different role)</a:t>
            </a:r>
          </a:p>
          <a:p>
            <a:r>
              <a:rPr lang="en-AU" sz="1000" dirty="0" smtClean="0"/>
              <a:t>-There is ONE Teacher and all subsequent teaching is “in his name” Matt 23:8-10, Acts 5:40-42</a:t>
            </a:r>
          </a:p>
          <a:p>
            <a:r>
              <a:rPr lang="en-AU" sz="1000" dirty="0" smtClean="0"/>
              <a:t>-The Teacher role goes with the “Disciple” role which is </a:t>
            </a:r>
            <a:r>
              <a:rPr lang="en-AU" sz="1000" dirty="0" err="1" smtClean="0"/>
              <a:t>Mathetes</a:t>
            </a:r>
            <a:r>
              <a:rPr lang="en-AU" sz="1000" dirty="0" smtClean="0"/>
              <a:t>(Gk) and means “A learner”. They both must be understood t</a:t>
            </a:r>
            <a:r>
              <a:rPr lang="en-AU" sz="1000" u="sng" dirty="0" smtClean="0"/>
              <a:t>ogether</a:t>
            </a:r>
          </a:p>
          <a:p>
            <a:r>
              <a:rPr lang="en-AU" sz="1000" dirty="0" smtClean="0"/>
              <a:t>-There are two key elements to the Teachers work at his first advent - to Preach (Herald) and to Teach (Educate)</a:t>
            </a:r>
          </a:p>
          <a:p>
            <a:r>
              <a:rPr lang="en-AU" sz="1000" dirty="0" smtClean="0"/>
              <a:t>-This work of Teacher revolved two key elements : the things he SAID ( and thus Heard) and the things he DID (Thus Seen)</a:t>
            </a:r>
          </a:p>
          <a:p>
            <a:r>
              <a:rPr lang="en-AU" sz="1000" dirty="0" smtClean="0"/>
              <a:t>-The two key reactions of all “</a:t>
            </a:r>
            <a:r>
              <a:rPr lang="en-AU" sz="1000" dirty="0" err="1" smtClean="0"/>
              <a:t>Mathetes</a:t>
            </a:r>
            <a:r>
              <a:rPr lang="en-AU" sz="1000" dirty="0" smtClean="0"/>
              <a:t>” (Disciples) are to  1)“ forsake” and 2) “follow”</a:t>
            </a:r>
          </a:p>
          <a:p>
            <a:r>
              <a:rPr lang="en-AU" sz="1000" dirty="0" smtClean="0"/>
              <a:t>-The full process is:  Sent - Preach – Hear – Forsake – Follow – Taught - Do</a:t>
            </a:r>
          </a:p>
          <a:p>
            <a:r>
              <a:rPr lang="en-AU" sz="1000" dirty="0" smtClean="0"/>
              <a:t>-The 12 D became the 12 A as a pattern of all disciples – in aggregate the founding of new Jerusalem and a “nation” of 12 tribes</a:t>
            </a:r>
          </a:p>
          <a:p>
            <a:r>
              <a:rPr lang="en-AU" sz="1000" dirty="0" smtClean="0"/>
              <a:t>-The work of </a:t>
            </a:r>
            <a:r>
              <a:rPr lang="en-AU" sz="1000" dirty="0" err="1" smtClean="0"/>
              <a:t>Apostelo</a:t>
            </a:r>
            <a:r>
              <a:rPr lang="en-AU" sz="1000" dirty="0" smtClean="0"/>
              <a:t> (those </a:t>
            </a:r>
            <a:r>
              <a:rPr lang="en-AU" sz="1000" u="sng" dirty="0" smtClean="0"/>
              <a:t>sent </a:t>
            </a:r>
            <a:r>
              <a:rPr lang="en-AU" sz="1000" dirty="0" smtClean="0"/>
              <a:t>as </a:t>
            </a:r>
            <a:r>
              <a:rPr lang="en-AU" sz="1000" dirty="0" err="1" smtClean="0"/>
              <a:t>Angelos</a:t>
            </a:r>
            <a:r>
              <a:rPr lang="en-AU" sz="1000" dirty="0" smtClean="0"/>
              <a:t> “Messengers”) was to “Witness” (</a:t>
            </a:r>
            <a:r>
              <a:rPr lang="en-AU" sz="1000" dirty="0" err="1" smtClean="0"/>
              <a:t>Matureo</a:t>
            </a:r>
            <a:r>
              <a:rPr lang="en-AU" sz="1000" dirty="0" smtClean="0"/>
              <a:t>) of the things SEEN and HEARD</a:t>
            </a:r>
          </a:p>
          <a:p>
            <a:r>
              <a:rPr lang="en-AU" sz="1000" dirty="0" smtClean="0"/>
              <a:t>-The work of “Teacher” is frequently associated with water, sea, fish, nets and boats in the gospels so that the Galilee area </a:t>
            </a:r>
          </a:p>
          <a:p>
            <a:r>
              <a:rPr lang="en-AU" sz="1000" dirty="0" smtClean="0"/>
              <a:t>serves as a symbolic microcosm of evangelising the entire world</a:t>
            </a:r>
            <a:endParaRPr lang="en-AU" sz="1200" dirty="0"/>
          </a:p>
        </p:txBody>
      </p:sp>
      <p:sp>
        <p:nvSpPr>
          <p:cNvPr id="107" name="TextBox 106"/>
          <p:cNvSpPr txBox="1"/>
          <p:nvPr/>
        </p:nvSpPr>
        <p:spPr>
          <a:xfrm>
            <a:off x="214282" y="580233"/>
            <a:ext cx="61947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b="1" dirty="0" smtClean="0"/>
              <a:t>Diagram: Illustrating the Title and Role of  “The Master” – Flows from Left to Right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714612" y="3143248"/>
            <a:ext cx="1285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“Seen” &amp; “Heard”</a:t>
            </a:r>
            <a:endParaRPr lang="en-AU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4786314" y="3143248"/>
            <a:ext cx="23574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“Heard” but not “Seen” (</a:t>
            </a:r>
            <a:r>
              <a:rPr lang="en-AU" sz="1000" dirty="0" err="1" smtClean="0"/>
              <a:t>i.e</a:t>
            </a:r>
            <a:r>
              <a:rPr lang="en-AU" sz="1000" dirty="0" smtClean="0"/>
              <a:t> Faith)</a:t>
            </a:r>
            <a:endParaRPr lang="en-AU" sz="1000" dirty="0"/>
          </a:p>
        </p:txBody>
      </p:sp>
      <p:sp>
        <p:nvSpPr>
          <p:cNvPr id="46" name="Rounded Rectangle 45"/>
          <p:cNvSpPr/>
          <p:nvPr/>
        </p:nvSpPr>
        <p:spPr>
          <a:xfrm>
            <a:off x="1714480" y="4000504"/>
            <a:ext cx="1571636" cy="50006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Witness of</a:t>
            </a:r>
          </a:p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Son</a:t>
            </a:r>
            <a:endParaRPr lang="en-AU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3286116" y="4000504"/>
            <a:ext cx="2786082" cy="50006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Witness of the Apostles</a:t>
            </a:r>
            <a:endParaRPr lang="en-AU" sz="1100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42844" y="4000504"/>
            <a:ext cx="1714512" cy="50006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Witness of</a:t>
            </a:r>
          </a:p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 the Father</a:t>
            </a:r>
            <a:endParaRPr lang="en-AU" sz="1100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00034" y="3786190"/>
            <a:ext cx="8215370" cy="1588"/>
          </a:xfrm>
          <a:prstGeom prst="straightConnector1">
            <a:avLst/>
          </a:prstGeom>
          <a:ln w="57150">
            <a:solidFill>
              <a:schemeClr val="tx2"/>
            </a:solidFill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5572132" y="4000504"/>
            <a:ext cx="3071834" cy="5000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“Guards” of the Witness Rev 1:3</a:t>
            </a:r>
            <a:endParaRPr lang="en-AU" sz="1100" dirty="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 rot="5400000">
            <a:off x="7000891" y="2571745"/>
            <a:ext cx="3786216" cy="214314"/>
          </a:xfrm>
          <a:prstGeom prst="roundRect">
            <a:avLst/>
          </a:prstGeom>
          <a:solidFill>
            <a:srgbClr val="FFFF00"/>
          </a:solidFill>
          <a:effectLst>
            <a:glow rad="101600">
              <a:srgbClr val="FFC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solidFill>
                  <a:schemeClr val="tx1"/>
                </a:solidFill>
              </a:rPr>
              <a:t>The Apocalypse – The Revealing of things unseen</a:t>
            </a:r>
            <a:endParaRPr lang="en-AU" sz="1100" b="1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428860" y="3357562"/>
            <a:ext cx="6286544" cy="357190"/>
          </a:xfrm>
          <a:prstGeom prst="roundRect">
            <a:avLst/>
          </a:prstGeom>
          <a:solidFill>
            <a:srgbClr val="00B0F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solidFill>
                  <a:schemeClr val="tx1"/>
                </a:solidFill>
              </a:rPr>
              <a:t>The “Waters” or “Sea” = the Nations &amp; The Fish (by extended metaphor) =”The Multitudes” or People</a:t>
            </a:r>
          </a:p>
          <a:p>
            <a:pPr algn="ctr"/>
            <a:r>
              <a:rPr lang="en-AU" sz="1100" b="1" dirty="0" smtClean="0">
                <a:solidFill>
                  <a:schemeClr val="tx1"/>
                </a:solidFill>
              </a:rPr>
              <a:t>Matt 4:12-25, Mk 4:1, Mk 6:38-49, Luke 5:2-9, </a:t>
            </a:r>
            <a:r>
              <a:rPr lang="en-AU" sz="1100" b="1" dirty="0" err="1" smtClean="0">
                <a:solidFill>
                  <a:schemeClr val="tx1"/>
                </a:solidFill>
              </a:rPr>
              <a:t>Jhn</a:t>
            </a:r>
            <a:r>
              <a:rPr lang="en-AU" sz="1100" b="1" dirty="0" smtClean="0">
                <a:solidFill>
                  <a:schemeClr val="tx1"/>
                </a:solidFill>
              </a:rPr>
              <a:t> 6:1-25, </a:t>
            </a:r>
            <a:r>
              <a:rPr lang="en-AU" sz="1100" b="1" dirty="0" err="1" smtClean="0">
                <a:solidFill>
                  <a:schemeClr val="tx1"/>
                </a:solidFill>
              </a:rPr>
              <a:t>Jhn</a:t>
            </a:r>
            <a:r>
              <a:rPr lang="en-AU" sz="1100" b="1" dirty="0" smtClean="0">
                <a:solidFill>
                  <a:schemeClr val="tx1"/>
                </a:solidFill>
              </a:rPr>
              <a:t> 21:1-13, Acts 27</a:t>
            </a:r>
            <a:endParaRPr lang="en-AU" sz="1100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18282846">
            <a:off x="5759578" y="2218395"/>
            <a:ext cx="12586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“Forsake &amp; Follow”</a:t>
            </a:r>
            <a:endParaRPr lang="en-A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1406" y="2643182"/>
            <a:ext cx="857256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/>
              <a:t>The Father</a:t>
            </a:r>
            <a:endParaRPr lang="en-AU" sz="1100" dirty="0"/>
          </a:p>
        </p:txBody>
      </p:sp>
      <p:sp>
        <p:nvSpPr>
          <p:cNvPr id="4" name="Rounded Rectangle 3"/>
          <p:cNvSpPr/>
          <p:nvPr/>
        </p:nvSpPr>
        <p:spPr>
          <a:xfrm>
            <a:off x="2071670" y="2643182"/>
            <a:ext cx="857256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Master</a:t>
            </a:r>
            <a:endParaRPr lang="en-AU" sz="11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71868" y="1357298"/>
            <a:ext cx="5357818" cy="35719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/>
              <a:t>The “People” or “Waters” or “Sea”</a:t>
            </a:r>
            <a:endParaRPr lang="en-AU" sz="1100" dirty="0"/>
          </a:p>
        </p:txBody>
      </p:sp>
      <p:sp>
        <p:nvSpPr>
          <p:cNvPr id="6" name="Rounded Rectangle 5"/>
          <p:cNvSpPr/>
          <p:nvPr/>
        </p:nvSpPr>
        <p:spPr>
          <a:xfrm>
            <a:off x="3571868" y="1142984"/>
            <a:ext cx="1214446" cy="21431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“Judah”</a:t>
            </a:r>
            <a:endParaRPr lang="en-AU" sz="11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86314" y="1142984"/>
            <a:ext cx="4143372" cy="21431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“The Nations”</a:t>
            </a:r>
            <a:endParaRPr lang="en-AU" sz="11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57554" y="3571876"/>
            <a:ext cx="2786082" cy="21431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12 Disciples   - The 12 “</a:t>
            </a:r>
            <a:r>
              <a:rPr lang="en-AU" sz="1100" dirty="0" err="1" smtClean="0">
                <a:solidFill>
                  <a:schemeClr val="tx1"/>
                </a:solidFill>
              </a:rPr>
              <a:t>Apostelo</a:t>
            </a:r>
            <a:r>
              <a:rPr lang="en-AU" sz="1100" dirty="0" smtClean="0">
                <a:solidFill>
                  <a:schemeClr val="tx1"/>
                </a:solidFill>
              </a:rPr>
              <a:t>”</a:t>
            </a:r>
          </a:p>
        </p:txBody>
      </p:sp>
      <p:cxnSp>
        <p:nvCxnSpPr>
          <p:cNvPr id="10" name="Straight Arrow Connector 9"/>
          <p:cNvCxnSpPr>
            <a:stCxn id="3" idx="3"/>
            <a:endCxn id="20" idx="1"/>
          </p:cNvCxnSpPr>
          <p:nvPr/>
        </p:nvCxnSpPr>
        <p:spPr>
          <a:xfrm>
            <a:off x="928662" y="2821777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3"/>
          </p:cNvCxnSpPr>
          <p:nvPr/>
        </p:nvCxnSpPr>
        <p:spPr>
          <a:xfrm flipV="1">
            <a:off x="2928926" y="1785926"/>
            <a:ext cx="1143008" cy="1035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251588" y="2607066"/>
            <a:ext cx="17851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9279136">
            <a:off x="2905866" y="2072597"/>
            <a:ext cx="8098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“Preaches”</a:t>
            </a:r>
            <a:endParaRPr lang="en-AU" sz="1000" dirty="0"/>
          </a:p>
        </p:txBody>
      </p:sp>
      <p:sp>
        <p:nvSpPr>
          <p:cNvPr id="18" name="TextBox 17"/>
          <p:cNvSpPr txBox="1"/>
          <p:nvPr/>
        </p:nvSpPr>
        <p:spPr>
          <a:xfrm rot="19028397">
            <a:off x="3211733" y="2330609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“Teaches”</a:t>
            </a:r>
            <a:endParaRPr lang="en-AU" sz="1000" dirty="0"/>
          </a:p>
        </p:txBody>
      </p:sp>
      <p:sp>
        <p:nvSpPr>
          <p:cNvPr id="20" name="Rounded Rectangle 19"/>
          <p:cNvSpPr/>
          <p:nvPr/>
        </p:nvSpPr>
        <p:spPr>
          <a:xfrm>
            <a:off x="1071538" y="2643182"/>
            <a:ext cx="857256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/>
              <a:t>The Son</a:t>
            </a:r>
            <a:endParaRPr lang="en-AU" sz="1100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4928396" y="3214687"/>
            <a:ext cx="57150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4714876" y="2643182"/>
            <a:ext cx="1143008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/>
              <a:t>12 </a:t>
            </a:r>
            <a:r>
              <a:rPr lang="en-AU" sz="1100" dirty="0" err="1" smtClean="0"/>
              <a:t>Apostelo</a:t>
            </a:r>
            <a:endParaRPr lang="en-AU" sz="1100" dirty="0"/>
          </a:p>
        </p:txBody>
      </p:sp>
      <p:cxnSp>
        <p:nvCxnSpPr>
          <p:cNvPr id="30" name="Straight Arrow Connector 29"/>
          <p:cNvCxnSpPr>
            <a:stCxn id="28" idx="0"/>
          </p:cNvCxnSpPr>
          <p:nvPr/>
        </p:nvCxnSpPr>
        <p:spPr>
          <a:xfrm rot="5400000" flipH="1" flipV="1">
            <a:off x="4822827" y="2178835"/>
            <a:ext cx="9279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3357554" y="3786190"/>
            <a:ext cx="578644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Disciples (Learners)               “</a:t>
            </a:r>
            <a:r>
              <a:rPr lang="en-AU" sz="1100" dirty="0" err="1" smtClean="0">
                <a:solidFill>
                  <a:schemeClr val="tx1"/>
                </a:solidFill>
              </a:rPr>
              <a:t>Mathete</a:t>
            </a:r>
            <a:r>
              <a:rPr lang="en-AU" sz="1100" dirty="0" smtClean="0">
                <a:solidFill>
                  <a:schemeClr val="tx1"/>
                </a:solidFill>
              </a:rPr>
              <a:t>”</a:t>
            </a:r>
            <a:endParaRPr lang="en-AU" sz="11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5400000">
            <a:off x="3430043" y="2370897"/>
            <a:ext cx="12442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“Forsake &amp; Follow</a:t>
            </a:r>
            <a:endParaRPr lang="en-AU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4714876" y="3143248"/>
            <a:ext cx="5341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“Sent”</a:t>
            </a:r>
            <a:endParaRPr lang="en-AU" sz="1000" dirty="0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4786146" y="2000408"/>
            <a:ext cx="6751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“Preach”</a:t>
            </a:r>
            <a:endParaRPr lang="en-AU" sz="1000" dirty="0"/>
          </a:p>
        </p:txBody>
      </p:sp>
      <p:sp>
        <p:nvSpPr>
          <p:cNvPr id="39" name="TextBox 38"/>
          <p:cNvSpPr txBox="1"/>
          <p:nvPr/>
        </p:nvSpPr>
        <p:spPr>
          <a:xfrm rot="3942506">
            <a:off x="7755851" y="2447586"/>
            <a:ext cx="13019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“Forsake &amp; Follow”</a:t>
            </a:r>
            <a:endParaRPr lang="en-AU" sz="1000" dirty="0"/>
          </a:p>
        </p:txBody>
      </p:sp>
      <p:cxnSp>
        <p:nvCxnSpPr>
          <p:cNvPr id="42" name="Straight Arrow Connector 41"/>
          <p:cNvCxnSpPr/>
          <p:nvPr/>
        </p:nvCxnSpPr>
        <p:spPr>
          <a:xfrm rot="16200000" flipH="1">
            <a:off x="5322099" y="1964521"/>
            <a:ext cx="1785950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5096745" y="1975561"/>
            <a:ext cx="625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“Teach”</a:t>
            </a:r>
            <a:endParaRPr lang="en-AU" sz="1000" dirty="0"/>
          </a:p>
        </p:txBody>
      </p:sp>
      <p:sp>
        <p:nvSpPr>
          <p:cNvPr id="48" name="TextBox 47"/>
          <p:cNvSpPr txBox="1"/>
          <p:nvPr/>
        </p:nvSpPr>
        <p:spPr>
          <a:xfrm>
            <a:off x="357158" y="5643578"/>
            <a:ext cx="4725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 smtClean="0"/>
              <a:t>ONE God &amp; Father, One LJC, One Spirit, One Master, One Gospel</a:t>
            </a:r>
            <a:endParaRPr lang="en-AU" sz="1200" dirty="0"/>
          </a:p>
        </p:txBody>
      </p:sp>
      <p:sp>
        <p:nvSpPr>
          <p:cNvPr id="49" name="Rounded Rectangle 48"/>
          <p:cNvSpPr/>
          <p:nvPr/>
        </p:nvSpPr>
        <p:spPr>
          <a:xfrm>
            <a:off x="1857356" y="4429132"/>
            <a:ext cx="4286280" cy="50006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things SAID (Heard) and DONE (Seen)</a:t>
            </a:r>
          </a:p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Witnessed by “</a:t>
            </a:r>
            <a:r>
              <a:rPr lang="en-AU" sz="1100" dirty="0" err="1" smtClean="0">
                <a:solidFill>
                  <a:schemeClr val="tx1"/>
                </a:solidFill>
              </a:rPr>
              <a:t>Mathetes</a:t>
            </a:r>
            <a:r>
              <a:rPr lang="en-AU" sz="1100" dirty="0" smtClean="0">
                <a:solidFill>
                  <a:schemeClr val="tx1"/>
                </a:solidFill>
              </a:rPr>
              <a:t>” (Learners) who are “Sent” (</a:t>
            </a:r>
            <a:r>
              <a:rPr lang="en-AU" sz="1100" dirty="0" err="1" smtClean="0">
                <a:solidFill>
                  <a:schemeClr val="tx1"/>
                </a:solidFill>
              </a:rPr>
              <a:t>Apostelo</a:t>
            </a:r>
            <a:r>
              <a:rPr lang="en-AU" sz="1100" dirty="0" smtClean="0"/>
              <a:t>)</a:t>
            </a:r>
            <a:endParaRPr lang="en-AU" sz="1100" dirty="0"/>
          </a:p>
        </p:txBody>
      </p:sp>
      <p:sp>
        <p:nvSpPr>
          <p:cNvPr id="50" name="Rounded Rectangle 49"/>
          <p:cNvSpPr/>
          <p:nvPr/>
        </p:nvSpPr>
        <p:spPr>
          <a:xfrm>
            <a:off x="6143636" y="4429132"/>
            <a:ext cx="3000364" cy="50006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things SAID (Heard) but not Seen</a:t>
            </a:r>
            <a:endParaRPr lang="en-AU" sz="1100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4714876" y="2428868"/>
            <a:ext cx="1071570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/>
              <a:t>The Holy  Spirit</a:t>
            </a:r>
            <a:endParaRPr lang="en-AU" sz="1100" dirty="0"/>
          </a:p>
        </p:txBody>
      </p:sp>
      <p:sp>
        <p:nvSpPr>
          <p:cNvPr id="58" name="Rounded Rectangle 57"/>
          <p:cNvSpPr/>
          <p:nvPr/>
        </p:nvSpPr>
        <p:spPr>
          <a:xfrm>
            <a:off x="-32" y="4429132"/>
            <a:ext cx="1857388" cy="50006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WORD made FLESH</a:t>
            </a:r>
          </a:p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&amp; Dwelt among “us”</a:t>
            </a:r>
          </a:p>
          <a:p>
            <a:pPr algn="ctr"/>
            <a:r>
              <a:rPr lang="en-AU" sz="1100" dirty="0" err="1" smtClean="0">
                <a:solidFill>
                  <a:schemeClr val="tx1"/>
                </a:solidFill>
              </a:rPr>
              <a:t>Jhn</a:t>
            </a:r>
            <a:r>
              <a:rPr lang="en-AU" sz="1100" dirty="0" smtClean="0">
                <a:solidFill>
                  <a:schemeClr val="tx1"/>
                </a:solidFill>
              </a:rPr>
              <a:t> 1:14</a:t>
            </a:r>
            <a:endParaRPr lang="en-AU" sz="11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00892" y="3071810"/>
            <a:ext cx="5341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“Sent”</a:t>
            </a:r>
            <a:endParaRPr lang="en-AU" sz="1000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7311323" y="1975562"/>
            <a:ext cx="625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“Teach”</a:t>
            </a:r>
            <a:endParaRPr lang="en-AU" sz="1000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7000724" y="1928970"/>
            <a:ext cx="6751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“Preach”</a:t>
            </a:r>
            <a:endParaRPr lang="en-AU" sz="1000" dirty="0"/>
          </a:p>
        </p:txBody>
      </p:sp>
      <p:cxnSp>
        <p:nvCxnSpPr>
          <p:cNvPr id="74" name="Straight Arrow Connector 73"/>
          <p:cNvCxnSpPr/>
          <p:nvPr/>
        </p:nvCxnSpPr>
        <p:spPr>
          <a:xfrm rot="5400000" flipH="1" flipV="1">
            <a:off x="7179495" y="3250397"/>
            <a:ext cx="642942" cy="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7072330" y="2714620"/>
            <a:ext cx="85725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err="1" smtClean="0"/>
              <a:t>Apostelo</a:t>
            </a:r>
            <a:endParaRPr lang="en-AU" sz="1100" dirty="0"/>
          </a:p>
        </p:txBody>
      </p:sp>
      <p:cxnSp>
        <p:nvCxnSpPr>
          <p:cNvPr id="77" name="Straight Arrow Connector 76"/>
          <p:cNvCxnSpPr/>
          <p:nvPr/>
        </p:nvCxnSpPr>
        <p:spPr>
          <a:xfrm rot="5400000" flipH="1" flipV="1">
            <a:off x="7108843" y="2178835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6929454" y="2357430"/>
            <a:ext cx="107157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/>
              <a:t>The Revelation of Jesus Christ</a:t>
            </a:r>
            <a:endParaRPr lang="en-AU" sz="1100" dirty="0"/>
          </a:p>
        </p:txBody>
      </p:sp>
      <p:cxnSp>
        <p:nvCxnSpPr>
          <p:cNvPr id="79" name="Straight Arrow Connector 78"/>
          <p:cNvCxnSpPr/>
          <p:nvPr/>
        </p:nvCxnSpPr>
        <p:spPr>
          <a:xfrm rot="16200000" flipH="1">
            <a:off x="7358083" y="2214554"/>
            <a:ext cx="1857387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ounded Rectangle 82"/>
          <p:cNvSpPr/>
          <p:nvPr/>
        </p:nvSpPr>
        <p:spPr>
          <a:xfrm>
            <a:off x="6143636" y="3571876"/>
            <a:ext cx="3000364" cy="21431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Disciples &amp; </a:t>
            </a:r>
            <a:r>
              <a:rPr lang="en-AU" sz="1100" dirty="0" err="1" smtClean="0">
                <a:solidFill>
                  <a:schemeClr val="tx1"/>
                </a:solidFill>
              </a:rPr>
              <a:t>Apostelo</a:t>
            </a:r>
            <a:endParaRPr lang="en-AU" sz="1100" dirty="0" smtClean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 rot="3186666">
            <a:off x="5553253" y="2257369"/>
            <a:ext cx="13019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“Forsake &amp; Follow”</a:t>
            </a:r>
            <a:endParaRPr lang="en-AU" sz="1000" dirty="0"/>
          </a:p>
        </p:txBody>
      </p:sp>
      <p:sp>
        <p:nvSpPr>
          <p:cNvPr id="85" name="TextBox 84"/>
          <p:cNvSpPr txBox="1"/>
          <p:nvPr/>
        </p:nvSpPr>
        <p:spPr>
          <a:xfrm>
            <a:off x="1071538" y="142852"/>
            <a:ext cx="715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 smtClean="0"/>
              <a:t>The </a:t>
            </a:r>
            <a:r>
              <a:rPr lang="en-AU" sz="2000" b="1" dirty="0" err="1" smtClean="0"/>
              <a:t>Didaskolos</a:t>
            </a:r>
            <a:r>
              <a:rPr lang="en-AU" sz="2000" b="1" dirty="0" smtClean="0"/>
              <a:t> – “The Master” - “The Teacher” (Rabbi)</a:t>
            </a:r>
            <a:endParaRPr lang="en-AU" sz="2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57158" y="3071810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The Father “Teaches” </a:t>
            </a:r>
          </a:p>
          <a:p>
            <a:r>
              <a:rPr lang="en-AU" sz="1000" dirty="0" smtClean="0"/>
              <a:t>the Son . John 8:28</a:t>
            </a:r>
            <a:endParaRPr lang="en-AU" sz="1000" dirty="0"/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500034" y="4286256"/>
            <a:ext cx="8286808" cy="1588"/>
          </a:xfrm>
          <a:prstGeom prst="straightConnector1">
            <a:avLst/>
          </a:prstGeom>
          <a:ln w="76200"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1928794" y="2855908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785813" y="571500"/>
            <a:ext cx="8001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200" dirty="0" err="1"/>
              <a:t>Joh</a:t>
            </a:r>
            <a:r>
              <a:rPr lang="en-AU" sz="1200" dirty="0"/>
              <a:t> 17:1  These words spake Jesus, and lifted up his eyes to heaven, and said, Father, the hour is come; glorify thy Son, that thy Son also may glorify thee: </a:t>
            </a:r>
          </a:p>
          <a:p>
            <a:endParaRPr lang="en-AU" sz="1200" dirty="0" smtClean="0"/>
          </a:p>
          <a:p>
            <a:r>
              <a:rPr lang="en-AU" sz="1200" dirty="0" err="1" smtClean="0"/>
              <a:t>Joh</a:t>
            </a:r>
            <a:r>
              <a:rPr lang="en-AU" sz="1200" dirty="0" smtClean="0"/>
              <a:t> </a:t>
            </a:r>
            <a:r>
              <a:rPr lang="en-AU" sz="1200" dirty="0"/>
              <a:t>17:2  As thou hast given him power over all flesh, that he should give eternal life to as many as thou hast given him. </a:t>
            </a:r>
            <a:endParaRPr lang="en-AU" sz="1200" dirty="0" smtClean="0"/>
          </a:p>
          <a:p>
            <a:endParaRPr lang="en-AU" sz="1200" dirty="0"/>
          </a:p>
          <a:p>
            <a:r>
              <a:rPr lang="en-AU" sz="1200" b="1" dirty="0" err="1"/>
              <a:t>Joh</a:t>
            </a:r>
            <a:r>
              <a:rPr lang="en-AU" sz="1200" b="1" dirty="0"/>
              <a:t> 17:3  And this is life eternal, that they might know thee the only true God, and Jesus Christ, whom thou hast sent. </a:t>
            </a:r>
            <a:endParaRPr lang="en-AU" sz="1200" b="1" dirty="0" smtClean="0"/>
          </a:p>
          <a:p>
            <a:endParaRPr lang="en-AU" sz="1200" b="1" dirty="0"/>
          </a:p>
          <a:p>
            <a:r>
              <a:rPr lang="en-AU" sz="1200" dirty="0" err="1"/>
              <a:t>Joh</a:t>
            </a:r>
            <a:r>
              <a:rPr lang="en-AU" sz="1200" dirty="0"/>
              <a:t> 17:4  I have glorified thee on the earth: I have finished the work which thou </a:t>
            </a:r>
            <a:r>
              <a:rPr lang="en-AU" sz="1200" dirty="0" err="1"/>
              <a:t>gavest</a:t>
            </a:r>
            <a:r>
              <a:rPr lang="en-AU" sz="1200" dirty="0"/>
              <a:t> me to do. </a:t>
            </a:r>
            <a:endParaRPr lang="en-AU" sz="1200" dirty="0" smtClean="0"/>
          </a:p>
          <a:p>
            <a:endParaRPr lang="en-AU" sz="1200" dirty="0"/>
          </a:p>
          <a:p>
            <a:r>
              <a:rPr lang="en-AU" sz="1200" dirty="0" err="1"/>
              <a:t>Joh</a:t>
            </a:r>
            <a:r>
              <a:rPr lang="en-AU" sz="1200" dirty="0"/>
              <a:t> 17:5  And now, O Father, glorify thou me with thine own self with the glory which I had with thee before the world was. </a:t>
            </a:r>
            <a:endParaRPr lang="en-AU" sz="1200" dirty="0" smtClean="0"/>
          </a:p>
          <a:p>
            <a:endParaRPr lang="en-AU" sz="1200" dirty="0"/>
          </a:p>
          <a:p>
            <a:r>
              <a:rPr lang="en-AU" sz="1200" dirty="0" err="1"/>
              <a:t>Joh</a:t>
            </a:r>
            <a:r>
              <a:rPr lang="en-AU" sz="1200" dirty="0"/>
              <a:t> 17:6  I have manifested thy name unto the men which thou </a:t>
            </a:r>
            <a:r>
              <a:rPr lang="en-AU" sz="1200" dirty="0" err="1"/>
              <a:t>gavest</a:t>
            </a:r>
            <a:r>
              <a:rPr lang="en-AU" sz="1200" dirty="0"/>
              <a:t> me out of the world: thine they were, and thou </a:t>
            </a:r>
            <a:r>
              <a:rPr lang="en-AU" sz="1200" dirty="0" err="1"/>
              <a:t>gavest</a:t>
            </a:r>
            <a:r>
              <a:rPr lang="en-AU" sz="1200" dirty="0"/>
              <a:t> them me; and they have kept thy word. </a:t>
            </a:r>
            <a:endParaRPr lang="en-AU" sz="1200" dirty="0" smtClean="0"/>
          </a:p>
          <a:p>
            <a:endParaRPr lang="en-AU" sz="1200" dirty="0"/>
          </a:p>
          <a:p>
            <a:r>
              <a:rPr lang="en-AU" sz="1200" dirty="0" err="1"/>
              <a:t>Joh</a:t>
            </a:r>
            <a:r>
              <a:rPr lang="en-AU" sz="1200" dirty="0"/>
              <a:t> 17:7  Now they have known that all things whatsoever thou hast given me are of thee. </a:t>
            </a:r>
          </a:p>
          <a:p>
            <a:r>
              <a:rPr lang="en-AU" sz="1200" dirty="0" err="1"/>
              <a:t>Joh</a:t>
            </a:r>
            <a:r>
              <a:rPr lang="en-AU" sz="1200" dirty="0"/>
              <a:t> 17:8  For I have given unto them the words which thou </a:t>
            </a:r>
            <a:r>
              <a:rPr lang="en-AU" sz="1200" dirty="0" err="1"/>
              <a:t>gavest</a:t>
            </a:r>
            <a:r>
              <a:rPr lang="en-AU" sz="1200" dirty="0"/>
              <a:t> me; and they have received </a:t>
            </a:r>
            <a:r>
              <a:rPr lang="en-AU" sz="1200" i="1" dirty="0"/>
              <a:t>them, and have known surely that I came out from thee, and they have believed that thou didst send me. </a:t>
            </a:r>
          </a:p>
          <a:p>
            <a:r>
              <a:rPr lang="en-AU" sz="1200" dirty="0" err="1"/>
              <a:t>Joh</a:t>
            </a:r>
            <a:r>
              <a:rPr lang="en-AU" sz="1200" dirty="0"/>
              <a:t> 17:9  I pray for them: I pray not for the world, but for them which thou hast given me; for they are thine. </a:t>
            </a:r>
          </a:p>
          <a:p>
            <a:r>
              <a:rPr lang="en-AU" sz="1200" dirty="0" err="1"/>
              <a:t>Joh</a:t>
            </a:r>
            <a:r>
              <a:rPr lang="en-AU" sz="1200" dirty="0"/>
              <a:t> 17:10  And all mine are thine, and thine are mine; and I am glorified in them. </a:t>
            </a:r>
          </a:p>
          <a:p>
            <a:r>
              <a:rPr lang="en-AU" sz="1200" dirty="0" err="1"/>
              <a:t>Joh</a:t>
            </a:r>
            <a:r>
              <a:rPr lang="en-AU" sz="1200" dirty="0"/>
              <a:t> 17:11  And now I am no more in the world, but these are in the world, and I come to thee. Holy Father, keep through thine own name those whom thou hast given me, that they may be one, as we </a:t>
            </a:r>
            <a:r>
              <a:rPr lang="en-AU" sz="1200" i="1" dirty="0"/>
              <a:t>are. </a:t>
            </a:r>
          </a:p>
          <a:p>
            <a:r>
              <a:rPr lang="en-AU" sz="1200" dirty="0" err="1"/>
              <a:t>Joh</a:t>
            </a:r>
            <a:r>
              <a:rPr lang="en-AU" sz="1200" dirty="0"/>
              <a:t> 17:12  While I was with them in the world, I kept them in thy name: those that thou </a:t>
            </a:r>
            <a:r>
              <a:rPr lang="en-AU" sz="1200" dirty="0" err="1"/>
              <a:t>gavest</a:t>
            </a:r>
            <a:r>
              <a:rPr lang="en-AU" sz="1200" dirty="0"/>
              <a:t> me I have kept, and none of them is lost, but the son of perdition; that the Scripture might be fulfilled.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5"/>
          <p:cNvSpPr txBox="1">
            <a:spLocks noChangeArrowheads="1"/>
          </p:cNvSpPr>
          <p:nvPr/>
        </p:nvSpPr>
        <p:spPr bwMode="auto">
          <a:xfrm>
            <a:off x="1000125" y="5929313"/>
            <a:ext cx="787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>
                <a:latin typeface="Calibri" pitchFamily="34" charset="0"/>
              </a:rPr>
              <a:t>Didact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00063" y="357188"/>
            <a:ext cx="4572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H113</a:t>
            </a:r>
          </a:p>
          <a:p>
            <a:r>
              <a:rPr lang="he-IL"/>
              <a:t>אדן    אדון</a:t>
            </a:r>
            <a:endParaRPr lang="en-AU"/>
          </a:p>
          <a:p>
            <a:r>
              <a:rPr lang="en-AU"/>
              <a:t>'âdôn  'âdôn</a:t>
            </a:r>
          </a:p>
          <a:p>
            <a:r>
              <a:rPr lang="en-AU" i="1"/>
              <a:t>aw-done', aw-done'</a:t>
            </a:r>
          </a:p>
          <a:p>
            <a:r>
              <a:rPr lang="en-AU"/>
              <a:t>From an unused root (meaning to </a:t>
            </a:r>
            <a:r>
              <a:rPr lang="en-AU" i="1"/>
              <a:t>rule); sovereign, that is, </a:t>
            </a:r>
            <a:r>
              <a:rPr lang="en-AU" b="1" i="1" u="sng">
                <a:solidFill>
                  <a:schemeClr val="tx2"/>
                </a:solidFill>
              </a:rPr>
              <a:t>controller</a:t>
            </a:r>
            <a:r>
              <a:rPr lang="en-AU" i="1"/>
              <a:t> (human or divine): - </a:t>
            </a:r>
            <a:r>
              <a:rPr lang="en-AU" i="1" u="sng">
                <a:solidFill>
                  <a:schemeClr val="tx2"/>
                </a:solidFill>
              </a:rPr>
              <a:t>lord, master, owner</a:t>
            </a:r>
            <a:r>
              <a:rPr lang="en-AU" i="1"/>
              <a:t>. Compare also names beginning with “Adoni-”.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71500" y="3143250"/>
            <a:ext cx="4572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G2962</a:t>
            </a:r>
          </a:p>
          <a:p>
            <a:r>
              <a:rPr lang="vi-VN"/>
              <a:t>κύριος</a:t>
            </a:r>
          </a:p>
          <a:p>
            <a:r>
              <a:rPr lang="en-AU"/>
              <a:t>kurios</a:t>
            </a:r>
          </a:p>
          <a:p>
            <a:r>
              <a:rPr lang="en-AU" i="1"/>
              <a:t>koo'-ree-os</a:t>
            </a:r>
          </a:p>
          <a:p>
            <a:r>
              <a:rPr lang="en-AU"/>
              <a:t>From κῦρος kuros (</a:t>
            </a:r>
            <a:r>
              <a:rPr lang="en-AU" i="1"/>
              <a:t>supremacy); supreme in authority, that is, (as noun) </a:t>
            </a:r>
            <a:r>
              <a:rPr lang="en-AU" b="1" i="1" u="sng">
                <a:solidFill>
                  <a:schemeClr val="tx2"/>
                </a:solidFill>
              </a:rPr>
              <a:t>controller;</a:t>
            </a:r>
            <a:r>
              <a:rPr lang="en-AU" i="1"/>
              <a:t> by implication Mr. (as a respectful title): - God, Lord, master, Sir.</a:t>
            </a: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5072063" y="428625"/>
            <a:ext cx="27193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The OT Hebrew word for</a:t>
            </a:r>
          </a:p>
          <a:p>
            <a:r>
              <a:rPr lang="en-AU"/>
              <a:t>“Master” is Adon</a:t>
            </a:r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5429250" y="3357563"/>
            <a:ext cx="35099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The NT Greek Equivalent</a:t>
            </a:r>
          </a:p>
          <a:p>
            <a:r>
              <a:rPr lang="en-AU"/>
              <a:t>Is “Kurios” which is generally</a:t>
            </a:r>
          </a:p>
          <a:p>
            <a:r>
              <a:rPr lang="en-AU"/>
              <a:t>Translated “Lord” but sometimes</a:t>
            </a:r>
          </a:p>
          <a:p>
            <a:r>
              <a:rPr lang="en-AU"/>
              <a:t> “Master”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642910" y="285728"/>
            <a:ext cx="4705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dirty="0">
                <a:latin typeface="Calibri" pitchFamily="34" charset="0"/>
              </a:rPr>
              <a:t>The Lord was a TEACHER who TAUGHT </a:t>
            </a:r>
            <a:r>
              <a:rPr lang="en-AU" dirty="0" smtClean="0">
                <a:latin typeface="Calibri" pitchFamily="34" charset="0"/>
              </a:rPr>
              <a:t> Disciples</a:t>
            </a:r>
            <a:endParaRPr lang="en-AU" dirty="0">
              <a:latin typeface="Calibri" pitchFamily="34" charset="0"/>
            </a:endParaRP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428596" y="4786322"/>
            <a:ext cx="4835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dirty="0">
                <a:latin typeface="Calibri" pitchFamily="34" charset="0"/>
              </a:rPr>
              <a:t>A Disciple is a </a:t>
            </a:r>
            <a:r>
              <a:rPr lang="en-AU" u="sng" dirty="0" err="1">
                <a:latin typeface="Calibri" pitchFamily="34" charset="0"/>
              </a:rPr>
              <a:t>Mathetes</a:t>
            </a:r>
            <a:r>
              <a:rPr lang="en-AU" dirty="0">
                <a:latin typeface="Calibri" pitchFamily="34" charset="0"/>
              </a:rPr>
              <a:t> – a Learner of knowledge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00034" y="2571744"/>
            <a:ext cx="457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 dirty="0">
                <a:latin typeface="Calibri" pitchFamily="34" charset="0"/>
              </a:rPr>
              <a:t>G3101</a:t>
            </a:r>
          </a:p>
          <a:p>
            <a:r>
              <a:rPr lang="en-AU" dirty="0" err="1" smtClean="0">
                <a:latin typeface="Calibri" pitchFamily="34" charset="0"/>
              </a:rPr>
              <a:t>mathe</a:t>
            </a:r>
            <a:r>
              <a:rPr lang="en-AU" dirty="0" err="1">
                <a:latin typeface="Calibri" pitchFamily="34" charset="0"/>
              </a:rPr>
              <a:t>̄tēs</a:t>
            </a:r>
            <a:endParaRPr lang="en-AU" dirty="0">
              <a:latin typeface="Calibri" pitchFamily="34" charset="0"/>
            </a:endParaRPr>
          </a:p>
          <a:p>
            <a:r>
              <a:rPr lang="en-AU" dirty="0" smtClean="0">
                <a:latin typeface="Calibri" pitchFamily="34" charset="0"/>
              </a:rPr>
              <a:t>From </a:t>
            </a:r>
            <a:r>
              <a:rPr lang="en-AU" u="sng" dirty="0">
                <a:latin typeface="Calibri" pitchFamily="34" charset="0"/>
              </a:rPr>
              <a:t>G3129; a </a:t>
            </a:r>
            <a:r>
              <a:rPr lang="en-AU" i="1" u="sng" dirty="0">
                <a:latin typeface="Calibri" pitchFamily="34" charset="0"/>
              </a:rPr>
              <a:t>learner, that is, pupil: - disciple.</a:t>
            </a:r>
            <a:endParaRPr lang="en-AU" dirty="0">
              <a:latin typeface="Calibri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00034" y="4000504"/>
            <a:ext cx="6286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dirty="0" err="1">
                <a:latin typeface="Calibri" pitchFamily="34" charset="0"/>
              </a:rPr>
              <a:t>Mathete</a:t>
            </a:r>
            <a:r>
              <a:rPr lang="en-AU" dirty="0">
                <a:latin typeface="Calibri" pitchFamily="34" charset="0"/>
              </a:rPr>
              <a:t> – Knowledge  ....... </a:t>
            </a:r>
            <a:r>
              <a:rPr lang="en-AU" dirty="0" smtClean="0">
                <a:latin typeface="Calibri" pitchFamily="34" charset="0"/>
              </a:rPr>
              <a:t>Mathematics........... Poly </a:t>
            </a:r>
            <a:r>
              <a:rPr lang="en-AU" dirty="0">
                <a:latin typeface="Calibri" pitchFamily="34" charset="0"/>
              </a:rPr>
              <a:t>Math</a:t>
            </a:r>
          </a:p>
        </p:txBody>
      </p:sp>
      <p:sp>
        <p:nvSpPr>
          <p:cNvPr id="8" name="Rectangle 7"/>
          <p:cNvSpPr/>
          <p:nvPr/>
        </p:nvSpPr>
        <p:spPr>
          <a:xfrm>
            <a:off x="428596" y="1142984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/>
              <a:t>G3129</a:t>
            </a:r>
          </a:p>
          <a:p>
            <a:r>
              <a:rPr lang="en-AU" dirty="0" err="1" smtClean="0"/>
              <a:t>manthano</a:t>
            </a:r>
            <a:r>
              <a:rPr lang="en-AU" dirty="0" smtClean="0"/>
              <a:t>̄</a:t>
            </a:r>
          </a:p>
          <a:p>
            <a:r>
              <a:rPr lang="en-AU" dirty="0" smtClean="0"/>
              <a:t>Prolonged from a primary verb, another form of which, </a:t>
            </a:r>
            <a:r>
              <a:rPr lang="en-AU" dirty="0" err="1" smtClean="0"/>
              <a:t>μαθέω</a:t>
            </a:r>
            <a:r>
              <a:rPr lang="en-AU" dirty="0" smtClean="0"/>
              <a:t> </a:t>
            </a:r>
            <a:r>
              <a:rPr lang="en-AU" dirty="0" err="1" smtClean="0"/>
              <a:t>matheo</a:t>
            </a:r>
            <a:r>
              <a:rPr lang="en-AU" dirty="0" smtClean="0"/>
              <a:t>̄, is used as an alternate in certain tenses; to </a:t>
            </a:r>
            <a:r>
              <a:rPr lang="en-AU" i="1" dirty="0" smtClean="0"/>
              <a:t>learn (in any way): - learn, understand.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857224" y="428604"/>
            <a:ext cx="40527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Goals of this Study</a:t>
            </a:r>
            <a:endParaRPr lang="en-AU" sz="4000" dirty="0"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5786" y="2143116"/>
            <a:ext cx="75724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Scripturally </a:t>
            </a:r>
            <a:r>
              <a:rPr lang="en-AU" sz="2400" u="sng" dirty="0" smtClean="0">
                <a:latin typeface="Calibri" pitchFamily="34" charset="0"/>
              </a:rPr>
              <a:t>Define the Role </a:t>
            </a:r>
            <a:r>
              <a:rPr lang="en-AU" sz="2400" dirty="0" smtClean="0">
                <a:latin typeface="Calibri" pitchFamily="34" charset="0"/>
              </a:rPr>
              <a:t>and Title of “Master”</a:t>
            </a:r>
          </a:p>
          <a:p>
            <a:pPr algn="ctr"/>
            <a:endParaRPr lang="en-AU" sz="2400" dirty="0" smtClean="0">
              <a:latin typeface="Calibri" pitchFamily="34" charset="0"/>
            </a:endParaRPr>
          </a:p>
          <a:p>
            <a:pPr algn="ctr"/>
            <a:r>
              <a:rPr lang="en-AU" sz="2400" dirty="0" smtClean="0">
                <a:latin typeface="Calibri" pitchFamily="34" charset="0"/>
              </a:rPr>
              <a:t>&amp;</a:t>
            </a:r>
          </a:p>
          <a:p>
            <a:pPr algn="ctr"/>
            <a:endParaRPr lang="en-AU" sz="2400" dirty="0" smtClean="0">
              <a:latin typeface="Calibri" pitchFamily="34" charset="0"/>
            </a:endParaRPr>
          </a:p>
          <a:p>
            <a:pPr algn="ctr"/>
            <a:r>
              <a:rPr lang="en-AU" sz="2400" dirty="0" smtClean="0">
                <a:latin typeface="Calibri" pitchFamily="34" charset="0"/>
              </a:rPr>
              <a:t>Identify </a:t>
            </a:r>
            <a:r>
              <a:rPr lang="en-AU" sz="2400" u="sng" dirty="0" smtClean="0">
                <a:latin typeface="Calibri" pitchFamily="34" charset="0"/>
              </a:rPr>
              <a:t>Five Pivotal elements </a:t>
            </a:r>
            <a:r>
              <a:rPr lang="en-AU" sz="2400" dirty="0" smtClean="0">
                <a:latin typeface="Calibri" pitchFamily="34" charset="0"/>
              </a:rPr>
              <a:t>of the Title &amp; Role</a:t>
            </a:r>
          </a:p>
          <a:p>
            <a:pPr algn="ctr"/>
            <a:endParaRPr lang="en-AU" sz="2400" dirty="0" smtClean="0">
              <a:latin typeface="Calibri" pitchFamily="34" charset="0"/>
            </a:endParaRPr>
          </a:p>
          <a:p>
            <a:pPr algn="ctr"/>
            <a:endParaRPr lang="en-AU" sz="2400" dirty="0">
              <a:latin typeface="Calibri" pitchFamily="34" charset="0"/>
            </a:endParaRPr>
          </a:p>
          <a:p>
            <a:pPr algn="ctr"/>
            <a:endParaRPr lang="en-AU" sz="2400" dirty="0" smtClean="0">
              <a:latin typeface="Calibri" pitchFamily="34" charset="0"/>
            </a:endParaRPr>
          </a:p>
          <a:p>
            <a:pPr algn="ctr"/>
            <a:endParaRPr lang="en-AU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ounded Rectangle 82"/>
          <p:cNvSpPr/>
          <p:nvPr/>
        </p:nvSpPr>
        <p:spPr>
          <a:xfrm>
            <a:off x="5643602" y="1142984"/>
            <a:ext cx="3000364" cy="21431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All Disciples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71802" y="1142984"/>
            <a:ext cx="2357486" cy="21431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12 Disciples   - The 12 “</a:t>
            </a:r>
            <a:r>
              <a:rPr lang="en-AU" sz="1100" dirty="0" err="1" smtClean="0">
                <a:solidFill>
                  <a:schemeClr val="tx1"/>
                </a:solidFill>
              </a:rPr>
              <a:t>Apostelo</a:t>
            </a:r>
            <a:r>
              <a:rPr lang="en-AU" sz="1100" dirty="0" smtClean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38" name="TextBox 37"/>
          <p:cNvSpPr txBox="1"/>
          <p:nvPr/>
        </p:nvSpPr>
        <p:spPr>
          <a:xfrm rot="4895640">
            <a:off x="4849086" y="2739612"/>
            <a:ext cx="6751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“Preach”</a:t>
            </a:r>
            <a:endParaRPr lang="en-AU" sz="1000" dirty="0"/>
          </a:p>
        </p:txBody>
      </p:sp>
      <p:sp>
        <p:nvSpPr>
          <p:cNvPr id="44" name="TextBox 43"/>
          <p:cNvSpPr txBox="1"/>
          <p:nvPr/>
        </p:nvSpPr>
        <p:spPr>
          <a:xfrm rot="4849813">
            <a:off x="5088009" y="2691769"/>
            <a:ext cx="625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“Teach”</a:t>
            </a:r>
            <a:endParaRPr lang="en-AU" sz="1000" dirty="0"/>
          </a:p>
        </p:txBody>
      </p:sp>
      <p:sp>
        <p:nvSpPr>
          <p:cNvPr id="3" name="Rounded Rectangle 2"/>
          <p:cNvSpPr/>
          <p:nvPr/>
        </p:nvSpPr>
        <p:spPr>
          <a:xfrm>
            <a:off x="214314" y="928670"/>
            <a:ext cx="714380" cy="428628"/>
          </a:xfrm>
          <a:prstGeom prst="roundRect">
            <a:avLst/>
          </a:prstGeom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/>
              <a:t>The Father</a:t>
            </a:r>
            <a:endParaRPr lang="en-AU" sz="11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14480" y="928670"/>
            <a:ext cx="1071602" cy="428628"/>
          </a:xfrm>
          <a:prstGeom prst="roundRect">
            <a:avLst/>
          </a:prstGeom>
          <a:solidFill>
            <a:srgbClr val="FFC000"/>
          </a:solidFill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solidFill>
                  <a:schemeClr val="tx1"/>
                </a:solidFill>
              </a:rPr>
              <a:t>The Master</a:t>
            </a:r>
            <a:endParaRPr lang="en-AU" sz="1100" b="1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3" idx="3"/>
          </p:cNvCxnSpPr>
          <p:nvPr/>
        </p:nvCxnSpPr>
        <p:spPr>
          <a:xfrm>
            <a:off x="928694" y="1142984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2107421" y="1964520"/>
            <a:ext cx="1785951" cy="571507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2786082" y="2000240"/>
            <a:ext cx="1714512" cy="428628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4309153">
            <a:off x="2695908" y="2008752"/>
            <a:ext cx="8098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“Preaches”</a:t>
            </a:r>
            <a:endParaRPr lang="en-AU" sz="1000" dirty="0"/>
          </a:p>
        </p:txBody>
      </p:sp>
      <p:sp>
        <p:nvSpPr>
          <p:cNvPr id="18" name="TextBox 17"/>
          <p:cNvSpPr txBox="1"/>
          <p:nvPr/>
        </p:nvSpPr>
        <p:spPr>
          <a:xfrm rot="4218353">
            <a:off x="2506669" y="2133597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“Teaches”</a:t>
            </a:r>
            <a:endParaRPr lang="en-AU" sz="1000" dirty="0"/>
          </a:p>
        </p:txBody>
      </p:sp>
      <p:sp>
        <p:nvSpPr>
          <p:cNvPr id="20" name="Rounded Rectangle 19"/>
          <p:cNvSpPr/>
          <p:nvPr/>
        </p:nvSpPr>
        <p:spPr>
          <a:xfrm>
            <a:off x="1143008" y="928670"/>
            <a:ext cx="571504" cy="428628"/>
          </a:xfrm>
          <a:prstGeom prst="roundRect">
            <a:avLst/>
          </a:prstGeom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/>
              <a:t>The Son</a:t>
            </a:r>
            <a:endParaRPr lang="en-AU" sz="1100" b="1" dirty="0"/>
          </a:p>
        </p:txBody>
      </p:sp>
      <p:cxnSp>
        <p:nvCxnSpPr>
          <p:cNvPr id="27" name="Straight Arrow Connector 26"/>
          <p:cNvCxnSpPr/>
          <p:nvPr/>
        </p:nvCxnSpPr>
        <p:spPr>
          <a:xfrm rot="16200000" flipV="1">
            <a:off x="4786312" y="1500175"/>
            <a:ext cx="357189" cy="71434"/>
          </a:xfrm>
          <a:prstGeom prst="straightConnector1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4572000" y="1785926"/>
            <a:ext cx="128588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/>
              <a:t>12 </a:t>
            </a:r>
            <a:r>
              <a:rPr lang="en-AU" sz="1100" b="1" dirty="0" err="1" smtClean="0"/>
              <a:t>Apostelo</a:t>
            </a:r>
            <a:endParaRPr lang="en-AU" sz="1100" b="1" dirty="0" smtClean="0"/>
          </a:p>
          <a:p>
            <a:pPr algn="ctr"/>
            <a:r>
              <a:rPr lang="en-AU" sz="1100" b="1" dirty="0" smtClean="0"/>
              <a:t>The “Witnesses”</a:t>
            </a:r>
          </a:p>
          <a:p>
            <a:pPr algn="ctr"/>
            <a:r>
              <a:rPr lang="en-AU" sz="1100" b="1" dirty="0" smtClean="0"/>
              <a:t>&amp; “Foundation”</a:t>
            </a:r>
            <a:endParaRPr lang="en-AU" sz="1100" b="1" dirty="0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V="1">
            <a:off x="4822446" y="2679313"/>
            <a:ext cx="928694" cy="142050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3071802" y="928670"/>
            <a:ext cx="5572164" cy="214314"/>
          </a:xfrm>
          <a:prstGeom prst="roundRect">
            <a:avLst/>
          </a:prstGeom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solidFill>
                  <a:schemeClr val="tx1"/>
                </a:solidFill>
              </a:rPr>
              <a:t>The Disciples (Learners)               “</a:t>
            </a:r>
            <a:r>
              <a:rPr lang="en-AU" sz="1100" b="1" dirty="0" err="1" smtClean="0">
                <a:solidFill>
                  <a:schemeClr val="tx1"/>
                </a:solidFill>
              </a:rPr>
              <a:t>Mathete</a:t>
            </a:r>
            <a:r>
              <a:rPr lang="en-AU" sz="1100" b="1" dirty="0" smtClean="0">
                <a:solidFill>
                  <a:schemeClr val="tx1"/>
                </a:solidFill>
              </a:rPr>
              <a:t>”</a:t>
            </a:r>
            <a:endParaRPr lang="en-AU" sz="1100" b="1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17050142">
            <a:off x="2977502" y="1958175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“Believe &amp; Follow”</a:t>
            </a:r>
            <a:endParaRPr lang="en-AU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4966573" y="1500174"/>
            <a:ext cx="5341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“Sent”</a:t>
            </a:r>
            <a:endParaRPr lang="en-AU" sz="1000" dirty="0"/>
          </a:p>
        </p:txBody>
      </p:sp>
      <p:cxnSp>
        <p:nvCxnSpPr>
          <p:cNvPr id="42" name="Straight Arrow Connector 41"/>
          <p:cNvCxnSpPr/>
          <p:nvPr/>
        </p:nvCxnSpPr>
        <p:spPr>
          <a:xfrm rot="5400000">
            <a:off x="5464975" y="1750207"/>
            <a:ext cx="1643074" cy="1143008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4643438" y="2357430"/>
            <a:ext cx="1143008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/>
              <a:t>The Holy  Spirit</a:t>
            </a:r>
            <a:endParaRPr lang="en-AU" sz="11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214282" y="71414"/>
            <a:ext cx="8553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400" b="1" dirty="0" smtClean="0"/>
              <a:t>The “Teacher” </a:t>
            </a:r>
            <a:r>
              <a:rPr lang="en-AU" sz="1600" b="1" dirty="0" smtClean="0"/>
              <a:t>-   “The </a:t>
            </a:r>
            <a:r>
              <a:rPr lang="en-AU" sz="1600" b="1" dirty="0" err="1" smtClean="0"/>
              <a:t>DiDaskolos</a:t>
            </a:r>
            <a:r>
              <a:rPr lang="en-AU" sz="1600" b="1" dirty="0" smtClean="0"/>
              <a:t>” (translated “Master”) or equivalent Rabbi</a:t>
            </a:r>
            <a:endParaRPr lang="en-AU" sz="16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714380" y="135729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 Taught</a:t>
            </a:r>
          </a:p>
          <a:p>
            <a:r>
              <a:rPr lang="en-AU" sz="1000" dirty="0" err="1" smtClean="0"/>
              <a:t>Jhn</a:t>
            </a:r>
            <a:r>
              <a:rPr lang="en-AU" sz="1000" dirty="0" smtClean="0"/>
              <a:t> 8:28</a:t>
            </a:r>
            <a:endParaRPr lang="en-AU" sz="1000" dirty="0"/>
          </a:p>
        </p:txBody>
      </p:sp>
      <p:sp>
        <p:nvSpPr>
          <p:cNvPr id="53" name="TextBox 52"/>
          <p:cNvSpPr txBox="1"/>
          <p:nvPr/>
        </p:nvSpPr>
        <p:spPr>
          <a:xfrm>
            <a:off x="1928826" y="1357298"/>
            <a:ext cx="857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Mat 23:8-10</a:t>
            </a:r>
            <a:endParaRPr lang="en-AU" sz="1000" dirty="0"/>
          </a:p>
        </p:txBody>
      </p:sp>
      <p:cxnSp>
        <p:nvCxnSpPr>
          <p:cNvPr id="93" name="Straight Arrow Connector 92"/>
          <p:cNvCxnSpPr>
            <a:stCxn id="8" idx="3"/>
            <a:endCxn id="83" idx="1"/>
          </p:cNvCxnSpPr>
          <p:nvPr/>
        </p:nvCxnSpPr>
        <p:spPr>
          <a:xfrm>
            <a:off x="5429288" y="1250141"/>
            <a:ext cx="2143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14282" y="642918"/>
            <a:ext cx="5954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 smtClean="0"/>
              <a:t>Diagram: Illustrating the Title and Role of  “The Teacher” – Flows from Left to Right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714612" y="3143248"/>
            <a:ext cx="1285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“Seen” &amp; “Heard”</a:t>
            </a:r>
            <a:endParaRPr lang="en-AU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4786314" y="3143248"/>
            <a:ext cx="1571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“Heard” but not “Seen”</a:t>
            </a:r>
            <a:endParaRPr lang="en-AU" sz="1000" dirty="0"/>
          </a:p>
        </p:txBody>
      </p:sp>
      <p:sp>
        <p:nvSpPr>
          <p:cNvPr id="46" name="Rounded Rectangle 45"/>
          <p:cNvSpPr/>
          <p:nvPr/>
        </p:nvSpPr>
        <p:spPr>
          <a:xfrm>
            <a:off x="1714480" y="4000504"/>
            <a:ext cx="1571636" cy="50006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Witness of</a:t>
            </a:r>
          </a:p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Son</a:t>
            </a:r>
            <a:endParaRPr lang="en-AU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3286116" y="4000504"/>
            <a:ext cx="2786082" cy="50006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Witness of the Apostles</a:t>
            </a:r>
            <a:endParaRPr lang="en-AU" sz="1100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42844" y="4000504"/>
            <a:ext cx="1714512" cy="50006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Witness of</a:t>
            </a:r>
          </a:p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 the Father</a:t>
            </a:r>
            <a:endParaRPr lang="en-AU" sz="1100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00034" y="3786190"/>
            <a:ext cx="8143932" cy="1588"/>
          </a:xfrm>
          <a:prstGeom prst="straightConnector1">
            <a:avLst/>
          </a:prstGeom>
          <a:ln w="76200"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5572132" y="4000504"/>
            <a:ext cx="3071834" cy="5000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The </a:t>
            </a:r>
            <a:r>
              <a:rPr lang="en-AU" sz="1100" u="sng" dirty="0" smtClean="0">
                <a:solidFill>
                  <a:schemeClr val="tx1"/>
                </a:solidFill>
              </a:rPr>
              <a:t>Keepers</a:t>
            </a:r>
            <a:r>
              <a:rPr lang="en-AU" sz="1100" dirty="0" smtClean="0">
                <a:solidFill>
                  <a:schemeClr val="tx1"/>
                </a:solidFill>
              </a:rPr>
              <a:t> of the Witness</a:t>
            </a:r>
            <a:endParaRPr lang="en-AU" sz="1100" dirty="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 rot="5400000">
            <a:off x="7000891" y="2571745"/>
            <a:ext cx="3786216" cy="214314"/>
          </a:xfrm>
          <a:prstGeom prst="roundRect">
            <a:avLst/>
          </a:prstGeom>
          <a:solidFill>
            <a:srgbClr val="FFFF00"/>
          </a:solidFill>
          <a:effectLst>
            <a:glow rad="101600">
              <a:srgbClr val="FFC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solidFill>
                  <a:schemeClr val="tx1"/>
                </a:solidFill>
              </a:rPr>
              <a:t>The Apocalypse – The Revealing</a:t>
            </a:r>
            <a:endParaRPr lang="en-AU" sz="1100" b="1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428860" y="3357562"/>
            <a:ext cx="6286544" cy="357190"/>
          </a:xfrm>
          <a:prstGeom prst="roundRect">
            <a:avLst/>
          </a:prstGeom>
          <a:solidFill>
            <a:srgbClr val="00B0F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b="1" dirty="0" smtClean="0">
                <a:solidFill>
                  <a:schemeClr val="tx1"/>
                </a:solidFill>
              </a:rPr>
              <a:t>The “Waters” or “Sea” = the Nations &amp; The Fish (by extended metaphor) =”The Multitudes” or People</a:t>
            </a:r>
          </a:p>
          <a:p>
            <a:pPr algn="ctr"/>
            <a:r>
              <a:rPr lang="en-AU" sz="1100" b="1" dirty="0" smtClean="0">
                <a:solidFill>
                  <a:schemeClr val="tx1"/>
                </a:solidFill>
              </a:rPr>
              <a:t>Matt 4:12-25, Mk 4:1, Mk 6:38-49, Luke 5:2-9, </a:t>
            </a:r>
            <a:r>
              <a:rPr lang="en-AU" sz="1100" b="1" dirty="0" err="1" smtClean="0">
                <a:solidFill>
                  <a:schemeClr val="tx1"/>
                </a:solidFill>
              </a:rPr>
              <a:t>Jhn</a:t>
            </a:r>
            <a:r>
              <a:rPr lang="en-AU" sz="1100" b="1" dirty="0" smtClean="0">
                <a:solidFill>
                  <a:schemeClr val="tx1"/>
                </a:solidFill>
              </a:rPr>
              <a:t> 6:1-25, </a:t>
            </a:r>
            <a:r>
              <a:rPr lang="en-AU" sz="1100" b="1" dirty="0" err="1" smtClean="0">
                <a:solidFill>
                  <a:schemeClr val="tx1"/>
                </a:solidFill>
              </a:rPr>
              <a:t>Jhn</a:t>
            </a:r>
            <a:r>
              <a:rPr lang="en-AU" sz="1100" b="1" dirty="0" smtClean="0">
                <a:solidFill>
                  <a:schemeClr val="tx1"/>
                </a:solidFill>
              </a:rPr>
              <a:t> 21:1-13, Acts 27</a:t>
            </a:r>
            <a:endParaRPr lang="en-AU" sz="1100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18046495">
            <a:off x="5880823" y="2248622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“Believe &amp; Follow”</a:t>
            </a:r>
            <a:endParaRPr lang="en-A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1142976" y="1785926"/>
            <a:ext cx="713310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AU" sz="4000" dirty="0" smtClean="0">
                <a:latin typeface="Calibri" pitchFamily="34" charset="0"/>
              </a:rPr>
              <a:t>The Technical Bit</a:t>
            </a:r>
          </a:p>
          <a:p>
            <a:pPr algn="ctr"/>
            <a:r>
              <a:rPr lang="en-AU" sz="4000" dirty="0" smtClean="0">
                <a:latin typeface="Calibri" pitchFamily="34" charset="0"/>
              </a:rPr>
              <a:t>Establish </a:t>
            </a:r>
            <a:r>
              <a:rPr lang="en-AU" sz="4000" dirty="0">
                <a:latin typeface="Calibri" pitchFamily="34" charset="0"/>
              </a:rPr>
              <a:t>the Definition of Master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928688" y="1409817"/>
            <a:ext cx="7788864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2800" b="1" dirty="0" smtClean="0">
                <a:latin typeface="Calibri" pitchFamily="34" charset="0"/>
              </a:rPr>
              <a:t>“MASTER”</a:t>
            </a:r>
          </a:p>
          <a:p>
            <a:r>
              <a:rPr lang="en-AU" sz="2800" dirty="0" smtClean="0">
                <a:latin typeface="Calibri" pitchFamily="34" charset="0"/>
              </a:rPr>
              <a:t>Di </a:t>
            </a:r>
            <a:r>
              <a:rPr lang="en-AU" sz="2800" dirty="0" err="1" smtClean="0">
                <a:latin typeface="Calibri" pitchFamily="34" charset="0"/>
              </a:rPr>
              <a:t>daska</a:t>
            </a:r>
            <a:r>
              <a:rPr lang="en-AU" sz="2800" dirty="0" smtClean="0">
                <a:latin typeface="Calibri" pitchFamily="34" charset="0"/>
              </a:rPr>
              <a:t> los - Noun</a:t>
            </a:r>
            <a:endParaRPr lang="en-AU" sz="2800" dirty="0">
              <a:latin typeface="Calibri" pitchFamily="34" charset="0"/>
            </a:endParaRPr>
          </a:p>
          <a:p>
            <a:r>
              <a:rPr lang="en-AU" sz="2800" dirty="0" smtClean="0">
                <a:latin typeface="Calibri" pitchFamily="34" charset="0"/>
              </a:rPr>
              <a:t>From </a:t>
            </a:r>
            <a:r>
              <a:rPr lang="en-AU" sz="2800" u="sng" dirty="0">
                <a:latin typeface="Calibri" pitchFamily="34" charset="0"/>
              </a:rPr>
              <a:t>G1321; </a:t>
            </a:r>
            <a:r>
              <a:rPr lang="en-AU" sz="2800" b="1" u="sng" dirty="0">
                <a:latin typeface="Calibri" pitchFamily="34" charset="0"/>
              </a:rPr>
              <a:t>an </a:t>
            </a:r>
            <a:r>
              <a:rPr lang="en-AU" sz="2800" b="1" i="1" u="sng" dirty="0">
                <a:latin typeface="Calibri" pitchFamily="34" charset="0"/>
              </a:rPr>
              <a:t>instructor </a:t>
            </a:r>
            <a:r>
              <a:rPr lang="en-AU" sz="2800" i="1" u="sng" dirty="0">
                <a:latin typeface="Calibri" pitchFamily="34" charset="0"/>
              </a:rPr>
              <a:t>(generally or specifically</a:t>
            </a:r>
            <a:r>
              <a:rPr lang="en-AU" sz="2800" i="1" u="sng" dirty="0" smtClean="0">
                <a:latin typeface="Calibri" pitchFamily="34" charset="0"/>
              </a:rPr>
              <a:t>):</a:t>
            </a:r>
            <a:endParaRPr lang="en-AU" sz="2800" i="1" u="sng" dirty="0">
              <a:latin typeface="Calibri" pitchFamily="34" charset="0"/>
            </a:endParaRPr>
          </a:p>
          <a:p>
            <a:endParaRPr lang="en-AU" dirty="0">
              <a:latin typeface="Calibri" pitchFamily="34" charset="0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928662" y="3182495"/>
            <a:ext cx="750099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800" dirty="0" smtClean="0">
                <a:latin typeface="Calibri" pitchFamily="34" charset="0"/>
              </a:rPr>
              <a:t>G1321 – </a:t>
            </a:r>
            <a:r>
              <a:rPr lang="en-AU" sz="2800" b="1" dirty="0" smtClean="0">
                <a:latin typeface="Calibri" pitchFamily="34" charset="0"/>
              </a:rPr>
              <a:t>“TO TEACH”</a:t>
            </a:r>
            <a:endParaRPr lang="en-AU" sz="2800" b="1" dirty="0">
              <a:latin typeface="Calibri" pitchFamily="34" charset="0"/>
            </a:endParaRPr>
          </a:p>
          <a:p>
            <a:r>
              <a:rPr lang="en-AU" sz="2800" dirty="0" smtClean="0">
                <a:latin typeface="Calibri" pitchFamily="34" charset="0"/>
              </a:rPr>
              <a:t>Di </a:t>
            </a:r>
            <a:r>
              <a:rPr lang="en-AU" sz="2800" dirty="0" err="1" smtClean="0">
                <a:latin typeface="Calibri" pitchFamily="34" charset="0"/>
              </a:rPr>
              <a:t>dasko</a:t>
            </a:r>
            <a:r>
              <a:rPr lang="en-AU" sz="2800" dirty="0" smtClean="0">
                <a:latin typeface="Calibri" pitchFamily="34" charset="0"/>
              </a:rPr>
              <a:t>̄ - Verb</a:t>
            </a:r>
            <a:endParaRPr lang="en-AU" sz="2800" dirty="0">
              <a:latin typeface="Calibri" pitchFamily="34" charset="0"/>
            </a:endParaRPr>
          </a:p>
          <a:p>
            <a:r>
              <a:rPr lang="en-AU" sz="2800" dirty="0" smtClean="0">
                <a:latin typeface="Calibri" pitchFamily="34" charset="0"/>
              </a:rPr>
              <a:t>A </a:t>
            </a:r>
            <a:r>
              <a:rPr lang="en-AU" sz="2800" dirty="0">
                <a:latin typeface="Calibri" pitchFamily="34" charset="0"/>
              </a:rPr>
              <a:t>prolonged (causative) form of a primary verb </a:t>
            </a:r>
            <a:r>
              <a:rPr lang="en-AU" sz="2800" dirty="0" err="1">
                <a:latin typeface="Calibri" pitchFamily="34" charset="0"/>
              </a:rPr>
              <a:t>δάω</a:t>
            </a:r>
            <a:r>
              <a:rPr lang="en-AU" sz="2800" dirty="0">
                <a:latin typeface="Calibri" pitchFamily="34" charset="0"/>
              </a:rPr>
              <a:t> </a:t>
            </a:r>
            <a:r>
              <a:rPr lang="en-AU" sz="2800" dirty="0" err="1">
                <a:latin typeface="Calibri" pitchFamily="34" charset="0"/>
              </a:rPr>
              <a:t>dao</a:t>
            </a:r>
            <a:r>
              <a:rPr lang="en-AU" sz="2800" dirty="0">
                <a:latin typeface="Calibri" pitchFamily="34" charset="0"/>
              </a:rPr>
              <a:t>̄ (to </a:t>
            </a:r>
            <a:r>
              <a:rPr lang="en-AU" sz="2800" i="1" dirty="0">
                <a:latin typeface="Calibri" pitchFamily="34" charset="0"/>
              </a:rPr>
              <a:t>learn);</a:t>
            </a:r>
            <a:r>
              <a:rPr lang="en-AU" sz="2800" b="1" i="1" u="sng" dirty="0">
                <a:latin typeface="Calibri" pitchFamily="34" charset="0"/>
              </a:rPr>
              <a:t> to </a:t>
            </a:r>
            <a:r>
              <a:rPr lang="en-AU" sz="2800" b="1" i="1" u="sng" dirty="0" smtClean="0">
                <a:latin typeface="Calibri" pitchFamily="34" charset="0"/>
              </a:rPr>
              <a:t>teach</a:t>
            </a:r>
            <a:endParaRPr lang="en-AU" sz="2800" b="1" i="1" u="sng" dirty="0">
              <a:latin typeface="Calibri" pitchFamily="34" charset="0"/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285720" y="272457"/>
            <a:ext cx="85440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3200" dirty="0" smtClean="0">
                <a:latin typeface="Calibri" pitchFamily="34" charset="0"/>
              </a:rPr>
              <a:t>The Title and Role “Master” is all about TEACHING</a:t>
            </a:r>
            <a:endParaRPr lang="en-AU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214282" y="142852"/>
            <a:ext cx="1547796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dirty="0" smtClean="0">
                <a:latin typeface="Calibri" pitchFamily="34" charset="0"/>
              </a:rPr>
              <a:t>IMPORTANT!!!</a:t>
            </a:r>
            <a:endParaRPr lang="en-AU" dirty="0">
              <a:latin typeface="Calibri" pitchFamily="34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28596" y="1214422"/>
            <a:ext cx="828680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en-AU" sz="2400" dirty="0">
                <a:latin typeface="Calibri" pitchFamily="34" charset="0"/>
              </a:rPr>
              <a:t>Because the OT </a:t>
            </a:r>
            <a:r>
              <a:rPr lang="en-AU" sz="2400" dirty="0" smtClean="0">
                <a:latin typeface="Calibri" pitchFamily="34" charset="0"/>
              </a:rPr>
              <a:t> term “Master</a:t>
            </a:r>
            <a:r>
              <a:rPr lang="en-AU" sz="2400" dirty="0">
                <a:latin typeface="Calibri" pitchFamily="34" charset="0"/>
              </a:rPr>
              <a:t>” is translated from </a:t>
            </a:r>
            <a:r>
              <a:rPr lang="en-AU" sz="2400" dirty="0" smtClean="0">
                <a:latin typeface="Calibri" pitchFamily="34" charset="0"/>
              </a:rPr>
              <a:t> the Hebrew “</a:t>
            </a:r>
            <a:r>
              <a:rPr lang="en-AU" sz="2400" dirty="0" err="1" smtClean="0">
                <a:latin typeface="Calibri" pitchFamily="34" charset="0"/>
              </a:rPr>
              <a:t>Adon</a:t>
            </a:r>
            <a:r>
              <a:rPr lang="en-AU" sz="2400" dirty="0" smtClean="0">
                <a:latin typeface="Calibri" pitchFamily="34" charset="0"/>
              </a:rPr>
              <a:t>”(Lord)</a:t>
            </a:r>
            <a:endParaRPr lang="en-AU" sz="2400" dirty="0">
              <a:latin typeface="Calibri" pitchFamily="34" charset="0"/>
            </a:endParaRPr>
          </a:p>
          <a:p>
            <a:pPr marL="342900" indent="-342900"/>
            <a:r>
              <a:rPr lang="en-AU" sz="2400" dirty="0">
                <a:latin typeface="Calibri" pitchFamily="34" charset="0"/>
              </a:rPr>
              <a:t>And</a:t>
            </a:r>
          </a:p>
          <a:p>
            <a:pPr marL="342900" indent="-342900">
              <a:buFontTx/>
              <a:buAutoNum type="arabicParenR" startAt="2"/>
            </a:pPr>
            <a:r>
              <a:rPr lang="en-AU" sz="2400" dirty="0">
                <a:latin typeface="Calibri" pitchFamily="34" charset="0"/>
              </a:rPr>
              <a:t>Because </a:t>
            </a:r>
            <a:r>
              <a:rPr lang="en-AU" sz="2400" u="sng" dirty="0" smtClean="0">
                <a:latin typeface="Calibri" pitchFamily="34" charset="0"/>
              </a:rPr>
              <a:t>some (very few)</a:t>
            </a:r>
            <a:r>
              <a:rPr lang="en-AU" sz="2400" dirty="0" smtClean="0">
                <a:latin typeface="Calibri" pitchFamily="34" charset="0"/>
              </a:rPr>
              <a:t> occurrences </a:t>
            </a:r>
            <a:r>
              <a:rPr lang="en-AU" sz="2400" dirty="0">
                <a:latin typeface="Calibri" pitchFamily="34" charset="0"/>
              </a:rPr>
              <a:t>of NT “</a:t>
            </a:r>
            <a:r>
              <a:rPr lang="en-AU" sz="2400" dirty="0" err="1">
                <a:latin typeface="Calibri" pitchFamily="34" charset="0"/>
              </a:rPr>
              <a:t>Kurios</a:t>
            </a:r>
            <a:r>
              <a:rPr lang="en-AU" sz="2400" dirty="0">
                <a:latin typeface="Calibri" pitchFamily="34" charset="0"/>
              </a:rPr>
              <a:t>” </a:t>
            </a:r>
            <a:r>
              <a:rPr lang="en-AU" sz="2400" dirty="0" smtClean="0">
                <a:latin typeface="Calibri" pitchFamily="34" charset="0"/>
              </a:rPr>
              <a:t>(Lord) are </a:t>
            </a:r>
            <a:r>
              <a:rPr lang="en-AU" sz="2400" dirty="0">
                <a:latin typeface="Calibri" pitchFamily="34" charset="0"/>
              </a:rPr>
              <a:t>translated “Master”</a:t>
            </a:r>
          </a:p>
          <a:p>
            <a:pPr marL="342900" indent="-342900"/>
            <a:endParaRPr lang="en-AU" sz="2400" dirty="0">
              <a:latin typeface="Calibri" pitchFamily="34" charset="0"/>
            </a:endParaRPr>
          </a:p>
          <a:p>
            <a:pPr marL="342900" indent="-342900"/>
            <a:r>
              <a:rPr lang="en-AU" sz="2400" dirty="0">
                <a:latin typeface="Calibri" pitchFamily="34" charset="0"/>
              </a:rPr>
              <a:t>We often make a mistake </a:t>
            </a:r>
            <a:r>
              <a:rPr lang="en-AU" sz="2400" dirty="0" smtClean="0">
                <a:latin typeface="Calibri" pitchFamily="34" charset="0"/>
              </a:rPr>
              <a:t>and Assume </a:t>
            </a:r>
            <a:r>
              <a:rPr lang="en-AU" sz="2400" dirty="0">
                <a:latin typeface="Calibri" pitchFamily="34" charset="0"/>
              </a:rPr>
              <a:t>that the NT “Master” </a:t>
            </a:r>
            <a:r>
              <a:rPr lang="en-AU" sz="2400" dirty="0" smtClean="0">
                <a:latin typeface="Calibri" pitchFamily="34" charset="0"/>
              </a:rPr>
              <a:t>is</a:t>
            </a:r>
          </a:p>
          <a:p>
            <a:pPr marL="342900" indent="-342900"/>
            <a:r>
              <a:rPr lang="en-AU" sz="2400" dirty="0" smtClean="0">
                <a:latin typeface="Calibri" pitchFamily="34" charset="0"/>
              </a:rPr>
              <a:t> </a:t>
            </a:r>
            <a:r>
              <a:rPr lang="en-AU" sz="2400" dirty="0">
                <a:latin typeface="Calibri" pitchFamily="34" charset="0"/>
              </a:rPr>
              <a:t>about a master/slave relationship</a:t>
            </a:r>
          </a:p>
          <a:p>
            <a:pPr marL="342900" indent="-342900"/>
            <a:endParaRPr lang="en-AU" sz="2400" dirty="0">
              <a:latin typeface="Calibri" pitchFamily="34" charset="0"/>
            </a:endParaRPr>
          </a:p>
          <a:p>
            <a:pPr marL="342900" indent="-342900"/>
            <a:r>
              <a:rPr lang="en-AU" sz="2400" dirty="0">
                <a:latin typeface="Calibri" pitchFamily="34" charset="0"/>
              </a:rPr>
              <a:t>IT IS </a:t>
            </a:r>
            <a:r>
              <a:rPr lang="en-AU" sz="2400" dirty="0" smtClean="0">
                <a:latin typeface="Calibri" pitchFamily="34" charset="0"/>
              </a:rPr>
              <a:t>NOT!!!!!</a:t>
            </a:r>
            <a:endParaRPr lang="en-AU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9908</TotalTime>
  <Words>4069</Words>
  <Application>Microsoft Office PowerPoint</Application>
  <PresentationFormat>On-screen Show (4:3)</PresentationFormat>
  <Paragraphs>574</Paragraphs>
  <Slides>48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</dc:creator>
  <cp:lastModifiedBy>Simon</cp:lastModifiedBy>
  <cp:revision>71</cp:revision>
  <dcterms:created xsi:type="dcterms:W3CDTF">2009-01-16T07:40:16Z</dcterms:created>
  <dcterms:modified xsi:type="dcterms:W3CDTF">2011-07-03T20:51:57Z</dcterms:modified>
</cp:coreProperties>
</file>