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312" r:id="rId2"/>
    <p:sldId id="408" r:id="rId3"/>
    <p:sldId id="381" r:id="rId4"/>
    <p:sldId id="407" r:id="rId5"/>
    <p:sldId id="469" r:id="rId6"/>
    <p:sldId id="470" r:id="rId7"/>
    <p:sldId id="412" r:id="rId8"/>
    <p:sldId id="426" r:id="rId9"/>
    <p:sldId id="474" r:id="rId10"/>
    <p:sldId id="473" r:id="rId11"/>
    <p:sldId id="398" r:id="rId12"/>
    <p:sldId id="399" r:id="rId13"/>
    <p:sldId id="422" r:id="rId14"/>
    <p:sldId id="429" r:id="rId15"/>
    <p:sldId id="313" r:id="rId16"/>
    <p:sldId id="256" r:id="rId17"/>
    <p:sldId id="310" r:id="rId18"/>
    <p:sldId id="432" r:id="rId19"/>
    <p:sldId id="306" r:id="rId20"/>
    <p:sldId id="433" r:id="rId21"/>
    <p:sldId id="327" r:id="rId22"/>
    <p:sldId id="305" r:id="rId23"/>
    <p:sldId id="434" r:id="rId24"/>
    <p:sldId id="330" r:id="rId25"/>
    <p:sldId id="265" r:id="rId26"/>
    <p:sldId id="269" r:id="rId27"/>
    <p:sldId id="272" r:id="rId28"/>
    <p:sldId id="299" r:id="rId29"/>
    <p:sldId id="389" r:id="rId30"/>
    <p:sldId id="300" r:id="rId31"/>
    <p:sldId id="301" r:id="rId32"/>
    <p:sldId id="302" r:id="rId33"/>
    <p:sldId id="328" r:id="rId34"/>
    <p:sldId id="448" r:id="rId35"/>
    <p:sldId id="444" r:id="rId36"/>
    <p:sldId id="445" r:id="rId37"/>
    <p:sldId id="446" r:id="rId38"/>
    <p:sldId id="447" r:id="rId39"/>
    <p:sldId id="320" r:id="rId40"/>
    <p:sldId id="390" r:id="rId41"/>
    <p:sldId id="393" r:id="rId42"/>
    <p:sldId id="450" r:id="rId43"/>
    <p:sldId id="459" r:id="rId44"/>
    <p:sldId id="394" r:id="rId45"/>
    <p:sldId id="451" r:id="rId46"/>
    <p:sldId id="452" r:id="rId47"/>
    <p:sldId id="475" r:id="rId48"/>
    <p:sldId id="454" r:id="rId49"/>
    <p:sldId id="456" r:id="rId50"/>
    <p:sldId id="457" r:id="rId51"/>
    <p:sldId id="465" r:id="rId52"/>
    <p:sldId id="455" r:id="rId53"/>
    <p:sldId id="337" r:id="rId54"/>
    <p:sldId id="334" r:id="rId55"/>
    <p:sldId id="460" r:id="rId56"/>
    <p:sldId id="471" r:id="rId57"/>
    <p:sldId id="462" r:id="rId58"/>
    <p:sldId id="463" r:id="rId59"/>
    <p:sldId id="464" r:id="rId60"/>
    <p:sldId id="335" r:id="rId61"/>
    <p:sldId id="388" r:id="rId62"/>
    <p:sldId id="401" r:id="rId63"/>
    <p:sldId id="402" r:id="rId64"/>
    <p:sldId id="403" r:id="rId65"/>
    <p:sldId id="404" r:id="rId66"/>
    <p:sldId id="405" r:id="rId67"/>
    <p:sldId id="406" r:id="rId68"/>
    <p:sldId id="332" r:id="rId69"/>
    <p:sldId id="437" r:id="rId70"/>
    <p:sldId id="438" r:id="rId71"/>
    <p:sldId id="439" r:id="rId72"/>
    <p:sldId id="440" r:id="rId73"/>
    <p:sldId id="441" r:id="rId74"/>
    <p:sldId id="442" r:id="rId75"/>
    <p:sldId id="476" r:id="rId76"/>
    <p:sldId id="477" r:id="rId77"/>
    <p:sldId id="478" r:id="rId78"/>
    <p:sldId id="479" r:id="rId79"/>
    <p:sldId id="480" r:id="rId80"/>
    <p:sldId id="481" r:id="rId81"/>
    <p:sldId id="482" r:id="rId82"/>
    <p:sldId id="468" r:id="rId83"/>
    <p:sldId id="467" r:id="rId84"/>
    <p:sldId id="466" r:id="rId85"/>
  </p:sldIdLst>
  <p:sldSz cx="9144000" cy="6858000" type="screen4x3"/>
  <p:notesSz cx="707707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6F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22485" autoAdjust="0"/>
    <p:restoredTop sz="94660"/>
  </p:normalViewPr>
  <p:slideViewPr>
    <p:cSldViewPr>
      <p:cViewPr varScale="1">
        <p:scale>
          <a:sx n="70" d="100"/>
          <a:sy n="70" d="100"/>
        </p:scale>
        <p:origin x="-114" y="-1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7549" cy="46859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4007894" y="0"/>
            <a:ext cx="3067548" cy="468596"/>
          </a:xfrm>
          <a:prstGeom prst="rect">
            <a:avLst/>
          </a:prstGeom>
        </p:spPr>
        <p:txBody>
          <a:bodyPr vert="horz" lIns="91440" tIns="45720" rIns="91440" bIns="45720" rtlCol="0"/>
          <a:lstStyle>
            <a:lvl1pPr algn="r">
              <a:defRPr sz="1200"/>
            </a:lvl1pPr>
          </a:lstStyle>
          <a:p>
            <a:fld id="{0C686AA1-A690-4B48-B921-E6233525917C}" type="datetimeFigureOut">
              <a:rPr lang="en-US" smtClean="0"/>
              <a:pPr/>
              <a:t>7/5/2011</a:t>
            </a:fld>
            <a:endParaRPr lang="en-AU"/>
          </a:p>
        </p:txBody>
      </p:sp>
      <p:sp>
        <p:nvSpPr>
          <p:cNvPr id="4" name="Footer Placeholder 3"/>
          <p:cNvSpPr>
            <a:spLocks noGrp="1"/>
          </p:cNvSpPr>
          <p:nvPr>
            <p:ph type="ftr" sz="quarter" idx="2"/>
          </p:nvPr>
        </p:nvSpPr>
        <p:spPr>
          <a:xfrm>
            <a:off x="1" y="8913729"/>
            <a:ext cx="3067549" cy="470083"/>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4007894" y="8913729"/>
            <a:ext cx="3067548" cy="470083"/>
          </a:xfrm>
          <a:prstGeom prst="rect">
            <a:avLst/>
          </a:prstGeom>
        </p:spPr>
        <p:txBody>
          <a:bodyPr vert="horz" lIns="91440" tIns="45720" rIns="91440" bIns="45720" rtlCol="0" anchor="b"/>
          <a:lstStyle>
            <a:lvl1pPr algn="r">
              <a:defRPr sz="1200"/>
            </a:lvl1pPr>
          </a:lstStyle>
          <a:p>
            <a:fld id="{FF6D147A-8130-4F74-8DEB-9F8CE8217B13}" type="slidenum">
              <a:rPr lang="en-AU" smtClean="0"/>
              <a:pPr/>
              <a:t>‹#›</a:t>
            </a:fld>
            <a:endParaRPr lang="en-A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69265"/>
          </a:xfrm>
          <a:prstGeom prst="rect">
            <a:avLst/>
          </a:prstGeom>
        </p:spPr>
        <p:txBody>
          <a:bodyPr vert="horz" lIns="96551" tIns="48276" rIns="96551" bIns="48276" rtlCol="0"/>
          <a:lstStyle>
            <a:lvl1pPr algn="l">
              <a:defRPr sz="1300"/>
            </a:lvl1pPr>
          </a:lstStyle>
          <a:p>
            <a:endParaRPr lang="en-AU"/>
          </a:p>
        </p:txBody>
      </p:sp>
      <p:sp>
        <p:nvSpPr>
          <p:cNvPr id="3" name="Date Placeholder 2"/>
          <p:cNvSpPr>
            <a:spLocks noGrp="1"/>
          </p:cNvSpPr>
          <p:nvPr>
            <p:ph type="dt" idx="1"/>
          </p:nvPr>
        </p:nvSpPr>
        <p:spPr>
          <a:xfrm>
            <a:off x="4008706" y="1"/>
            <a:ext cx="3066733" cy="469265"/>
          </a:xfrm>
          <a:prstGeom prst="rect">
            <a:avLst/>
          </a:prstGeom>
        </p:spPr>
        <p:txBody>
          <a:bodyPr vert="horz" lIns="96551" tIns="48276" rIns="96551" bIns="48276" rtlCol="0"/>
          <a:lstStyle>
            <a:lvl1pPr algn="r">
              <a:defRPr sz="1300"/>
            </a:lvl1pPr>
          </a:lstStyle>
          <a:p>
            <a:fld id="{C5E3D33A-60C7-490F-9215-8E85BE2E1B26}" type="datetimeFigureOut">
              <a:rPr lang="en-US" smtClean="0"/>
              <a:pPr/>
              <a:t>7/5/2011</a:t>
            </a:fld>
            <a:endParaRPr lang="en-AU"/>
          </a:p>
        </p:txBody>
      </p:sp>
      <p:sp>
        <p:nvSpPr>
          <p:cNvPr id="4" name="Slide Image Placeholder 3"/>
          <p:cNvSpPr>
            <a:spLocks noGrp="1" noRot="1" noChangeAspect="1"/>
          </p:cNvSpPr>
          <p:nvPr>
            <p:ph type="sldImg" idx="2"/>
          </p:nvPr>
        </p:nvSpPr>
        <p:spPr>
          <a:xfrm>
            <a:off x="1192213" y="703263"/>
            <a:ext cx="4694237" cy="3519487"/>
          </a:xfrm>
          <a:prstGeom prst="rect">
            <a:avLst/>
          </a:prstGeom>
          <a:noFill/>
          <a:ln w="12700">
            <a:solidFill>
              <a:prstClr val="black"/>
            </a:solidFill>
          </a:ln>
        </p:spPr>
        <p:txBody>
          <a:bodyPr vert="horz" lIns="96551" tIns="48276" rIns="96551" bIns="48276" rtlCol="0" anchor="ctr"/>
          <a:lstStyle/>
          <a:p>
            <a:endParaRPr lang="en-AU"/>
          </a:p>
        </p:txBody>
      </p:sp>
      <p:sp>
        <p:nvSpPr>
          <p:cNvPr id="5" name="Notes Placeholder 4"/>
          <p:cNvSpPr>
            <a:spLocks noGrp="1"/>
          </p:cNvSpPr>
          <p:nvPr>
            <p:ph type="body" sz="quarter" idx="3"/>
          </p:nvPr>
        </p:nvSpPr>
        <p:spPr>
          <a:xfrm>
            <a:off x="707708" y="4458018"/>
            <a:ext cx="5661660" cy="4223385"/>
          </a:xfrm>
          <a:prstGeom prst="rect">
            <a:avLst/>
          </a:prstGeom>
        </p:spPr>
        <p:txBody>
          <a:bodyPr vert="horz" lIns="96551" tIns="48276" rIns="96551" bIns="482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914407"/>
            <a:ext cx="3066733" cy="469265"/>
          </a:xfrm>
          <a:prstGeom prst="rect">
            <a:avLst/>
          </a:prstGeom>
        </p:spPr>
        <p:txBody>
          <a:bodyPr vert="horz" lIns="96551" tIns="48276" rIns="96551" bIns="48276" rtlCol="0" anchor="b"/>
          <a:lstStyle>
            <a:lvl1pPr algn="l">
              <a:defRPr sz="1300"/>
            </a:lvl1pPr>
          </a:lstStyle>
          <a:p>
            <a:endParaRPr lang="en-AU"/>
          </a:p>
        </p:txBody>
      </p:sp>
      <p:sp>
        <p:nvSpPr>
          <p:cNvPr id="7" name="Slide Number Placeholder 6"/>
          <p:cNvSpPr>
            <a:spLocks noGrp="1"/>
          </p:cNvSpPr>
          <p:nvPr>
            <p:ph type="sldNum" sz="quarter" idx="5"/>
          </p:nvPr>
        </p:nvSpPr>
        <p:spPr>
          <a:xfrm>
            <a:off x="4008706" y="8914407"/>
            <a:ext cx="3066733" cy="469265"/>
          </a:xfrm>
          <a:prstGeom prst="rect">
            <a:avLst/>
          </a:prstGeom>
        </p:spPr>
        <p:txBody>
          <a:bodyPr vert="horz" lIns="96551" tIns="48276" rIns="96551" bIns="48276" rtlCol="0" anchor="b"/>
          <a:lstStyle>
            <a:lvl1pPr algn="r">
              <a:defRPr sz="1300"/>
            </a:lvl1pPr>
          </a:lstStyle>
          <a:p>
            <a:fld id="{CE5938BA-9977-468F-B664-A271BD838BB4}"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10</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11</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12</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13</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14</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15</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16</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18</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19</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20</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21</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22</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23</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24</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25</a:t>
            </a:fld>
            <a:endParaRPr lang="en-A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26</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Dart – merrily</a:t>
            </a:r>
            <a:r>
              <a:rPr lang="en-AU" baseline="0" dirty="0" smtClean="0"/>
              <a:t> swimming along when out of nowhere a hook jagged it in the belly and the next thing it knew it was hauled roughly through the crashing surf and hoisted in the air where it hung limply while an ugly giant with 3 days stubble pointed at it. A metaphor for what happens in life sometimes. Unfortunately for the fish it was valuable and could be </a:t>
            </a:r>
            <a:r>
              <a:rPr lang="en-AU" baseline="0" dirty="0" err="1" smtClean="0"/>
              <a:t>esxchanegd</a:t>
            </a:r>
            <a:r>
              <a:rPr lang="en-AU" baseline="0" dirty="0" smtClean="0"/>
              <a:t> for some Grain</a:t>
            </a:r>
            <a:endParaRPr lang="en-AU" dirty="0"/>
          </a:p>
        </p:txBody>
      </p:sp>
      <p:sp>
        <p:nvSpPr>
          <p:cNvPr id="4" name="Slide Number Placeholder 3"/>
          <p:cNvSpPr>
            <a:spLocks noGrp="1"/>
          </p:cNvSpPr>
          <p:nvPr>
            <p:ph type="sldNum" sz="quarter" idx="10"/>
          </p:nvPr>
        </p:nvSpPr>
        <p:spPr/>
        <p:txBody>
          <a:bodyPr/>
          <a:lstStyle/>
          <a:p>
            <a:fld id="{CE5938BA-9977-468F-B664-A271BD838BB4}" type="slidenum">
              <a:rPr lang="en-AU" smtClean="0"/>
              <a:pPr/>
              <a:t>27</a:t>
            </a:fld>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Dart – merrily</a:t>
            </a:r>
            <a:r>
              <a:rPr lang="en-AU" baseline="0" dirty="0" smtClean="0"/>
              <a:t> swimming along when out of nowhere a hook jagged it in the belly and the next thing it knew it was hauled roughly through the crashing surf and hoisted in the air where it hung limply while an ugly giant with 3 days stubble pointed at it. A metaphor for what happens in life sometimes. Unfortunately for the fish it was valuable and could be </a:t>
            </a:r>
            <a:r>
              <a:rPr lang="en-AU" baseline="0" dirty="0" err="1" smtClean="0"/>
              <a:t>esxchanegd</a:t>
            </a:r>
            <a:r>
              <a:rPr lang="en-AU" baseline="0" dirty="0" smtClean="0"/>
              <a:t> for some Grain</a:t>
            </a:r>
            <a:endParaRPr lang="en-AU" dirty="0"/>
          </a:p>
        </p:txBody>
      </p:sp>
      <p:sp>
        <p:nvSpPr>
          <p:cNvPr id="4" name="Slide Number Placeholder 3"/>
          <p:cNvSpPr>
            <a:spLocks noGrp="1"/>
          </p:cNvSpPr>
          <p:nvPr>
            <p:ph type="sldNum" sz="quarter" idx="10"/>
          </p:nvPr>
        </p:nvSpPr>
        <p:spPr/>
        <p:txBody>
          <a:bodyPr/>
          <a:lstStyle/>
          <a:p>
            <a:fld id="{CE5938BA-9977-468F-B664-A271BD838BB4}" type="slidenum">
              <a:rPr lang="en-AU" smtClean="0"/>
              <a:pPr/>
              <a:t>28</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E5938BA-9977-468F-B664-A271BD838BB4}" type="slidenum">
              <a:rPr lang="en-AU" smtClean="0"/>
              <a:pPr/>
              <a:t>29</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3</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300" dirty="0" smtClean="0"/>
              <a:t>And it only works if you have confidence about 2 things:</a:t>
            </a:r>
          </a:p>
          <a:p>
            <a:pPr marL="362068" indent="-362068">
              <a:buAutoNum type="arabicParenR"/>
            </a:pPr>
            <a:r>
              <a:rPr lang="en-AU" sz="1300" dirty="0" smtClean="0"/>
              <a:t>The next guy is going to agree to exchange it</a:t>
            </a:r>
          </a:p>
          <a:p>
            <a:pPr marL="362068" indent="-362068">
              <a:buAutoNum type="arabicParenR"/>
            </a:pPr>
            <a:r>
              <a:rPr lang="en-AU" sz="1300" dirty="0" smtClean="0"/>
              <a:t>There is some way of knowing what the exchange should be</a:t>
            </a:r>
          </a:p>
          <a:p>
            <a:endParaRPr lang="en-AU" dirty="0"/>
          </a:p>
        </p:txBody>
      </p:sp>
      <p:sp>
        <p:nvSpPr>
          <p:cNvPr id="4" name="Slide Number Placeholder 3"/>
          <p:cNvSpPr>
            <a:spLocks noGrp="1"/>
          </p:cNvSpPr>
          <p:nvPr>
            <p:ph type="sldNum" sz="quarter" idx="10"/>
          </p:nvPr>
        </p:nvSpPr>
        <p:spPr/>
        <p:txBody>
          <a:bodyPr/>
          <a:lstStyle/>
          <a:p>
            <a:fld id="{CE5938BA-9977-468F-B664-A271BD838BB4}" type="slidenum">
              <a:rPr lang="en-AU" smtClean="0"/>
              <a:pPr/>
              <a:t>30</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31</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Dart – merrily</a:t>
            </a:r>
            <a:r>
              <a:rPr lang="en-AU" baseline="0" dirty="0" smtClean="0"/>
              <a:t> swimming along when out of nowhere a hook jagged it in the belly and the next thing it knew it was hauled roughly through the crashing surf and hoisted in the air where it hung limply while an ugly giant with 3 days stubble pointed at it. A metaphor for what happens in life sometimes. Unfortunately for the fish it was valuable and could be </a:t>
            </a:r>
            <a:r>
              <a:rPr lang="en-AU" baseline="0" dirty="0" err="1" smtClean="0"/>
              <a:t>esxchanegd</a:t>
            </a:r>
            <a:r>
              <a:rPr lang="en-AU" baseline="0" dirty="0" smtClean="0"/>
              <a:t> for some Grain</a:t>
            </a:r>
            <a:endParaRPr lang="en-AU" dirty="0"/>
          </a:p>
        </p:txBody>
      </p:sp>
      <p:sp>
        <p:nvSpPr>
          <p:cNvPr id="4" name="Slide Number Placeholder 3"/>
          <p:cNvSpPr>
            <a:spLocks noGrp="1"/>
          </p:cNvSpPr>
          <p:nvPr>
            <p:ph type="sldNum" sz="quarter" idx="10"/>
          </p:nvPr>
        </p:nvSpPr>
        <p:spPr/>
        <p:txBody>
          <a:bodyPr/>
          <a:lstStyle/>
          <a:p>
            <a:fld id="{CE5938BA-9977-468F-B664-A271BD838BB4}" type="slidenum">
              <a:rPr lang="en-AU" smtClean="0"/>
              <a:pPr/>
              <a:t>32</a:t>
            </a:fld>
            <a:endParaRPr lang="en-A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33</a:t>
            </a:fld>
            <a:endParaRPr lang="en-A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200BE-C573-4A8A-9056-DDFAC9163715}" type="slidenum">
              <a:rPr lang="en-US"/>
              <a:pPr/>
              <a:t>34</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A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35</a:t>
            </a:fld>
            <a:endParaRPr lang="en-A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36</a:t>
            </a:fld>
            <a:endParaRPr lang="en-A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37</a:t>
            </a:fld>
            <a:endParaRPr lang="en-A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38</a:t>
            </a:fld>
            <a:endParaRPr lang="en-A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4049238" y="9091119"/>
            <a:ext cx="2993130" cy="262662"/>
          </a:xfrm>
          <a:noFill/>
        </p:spPr>
        <p:txBody>
          <a:bodyPr/>
          <a:lstStyle/>
          <a:p>
            <a:fld id="{7337D68A-8E98-4B28-9B7D-FFDA47024B7F}" type="slidenum">
              <a:rPr lang="en-US" smtClean="0"/>
              <a:pPr/>
              <a:t>39</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71819" y="4498280"/>
            <a:ext cx="5181371" cy="262662"/>
          </a:xfrm>
          <a:noFill/>
          <a:ln/>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4</a:t>
            </a:fld>
            <a:endParaRPr lang="en-A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4049238" y="9091119"/>
            <a:ext cx="2993130" cy="262662"/>
          </a:xfrm>
          <a:noFill/>
        </p:spPr>
        <p:txBody>
          <a:bodyPr/>
          <a:lstStyle/>
          <a:p>
            <a:fld id="{6988F8A3-F31E-4F58-AB21-E2B1219FA260}" type="slidenum">
              <a:rPr lang="en-US" smtClean="0"/>
              <a:pPr/>
              <a:t>40</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71819" y="4498280"/>
            <a:ext cx="5181371" cy="262662"/>
          </a:xfrm>
          <a:noFill/>
          <a:ln/>
        </p:spPr>
        <p:txBody>
          <a:bodyPr/>
          <a:lstStyle/>
          <a:p>
            <a:endParaRPr lang="en-A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4049238" y="9091119"/>
            <a:ext cx="2993130" cy="262662"/>
          </a:xfrm>
          <a:noFill/>
        </p:spPr>
        <p:txBody>
          <a:bodyPr/>
          <a:lstStyle/>
          <a:p>
            <a:fld id="{6988F8A3-F31E-4F58-AB21-E2B1219FA260}" type="slidenum">
              <a:rPr lang="en-US" smtClean="0"/>
              <a:pPr/>
              <a:t>41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71819" y="4498280"/>
            <a:ext cx="5181371" cy="262662"/>
          </a:xfrm>
          <a:noFill/>
          <a:ln/>
        </p:spPr>
        <p:txBody>
          <a:bodyPr/>
          <a:lstStyle/>
          <a:p>
            <a:endParaRPr lang="en-A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4049238" y="9091119"/>
            <a:ext cx="2993130" cy="262662"/>
          </a:xfrm>
          <a:noFill/>
        </p:spPr>
        <p:txBody>
          <a:bodyPr/>
          <a:lstStyle/>
          <a:p>
            <a:fld id="{6988F8A3-F31E-4F58-AB21-E2B1219FA260}" type="slidenum">
              <a:rPr lang="en-US" smtClean="0"/>
              <a:pPr/>
              <a:t>42</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71819" y="4498280"/>
            <a:ext cx="5181371" cy="262662"/>
          </a:xfrm>
          <a:noFill/>
          <a:ln/>
        </p:spPr>
        <p:txBody>
          <a:bodyPr/>
          <a:lstStyle/>
          <a:p>
            <a:endParaRPr lang="en-A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43</a:t>
            </a:fld>
            <a:endParaRPr lang="en-A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44</a:t>
            </a:fld>
            <a:endParaRPr lang="en-A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45</a:t>
            </a:fld>
            <a:endParaRPr lang="en-A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46</a:t>
            </a:fld>
            <a:endParaRPr lang="en-A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47</a:t>
            </a:fld>
            <a:endParaRPr lang="en-A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48</a:t>
            </a:fld>
            <a:endParaRPr lang="en-A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300" dirty="0" smtClean="0"/>
              <a:t>And it only works if you have confidence about 2 things:</a:t>
            </a:r>
          </a:p>
          <a:p>
            <a:pPr marL="362068" indent="-362068">
              <a:buAutoNum type="arabicParenR"/>
            </a:pPr>
            <a:r>
              <a:rPr lang="en-AU" sz="1300" dirty="0" smtClean="0"/>
              <a:t>The next guy is going to agree to exchange it</a:t>
            </a:r>
          </a:p>
          <a:p>
            <a:pPr marL="362068" indent="-362068">
              <a:buAutoNum type="arabicParenR"/>
            </a:pPr>
            <a:r>
              <a:rPr lang="en-AU" sz="1300" dirty="0" smtClean="0"/>
              <a:t>There is some way of knowing what the exchange should be</a:t>
            </a:r>
          </a:p>
          <a:p>
            <a:endParaRPr lang="en-AU" dirty="0"/>
          </a:p>
        </p:txBody>
      </p:sp>
      <p:sp>
        <p:nvSpPr>
          <p:cNvPr id="4" name="Slide Number Placeholder 3"/>
          <p:cNvSpPr>
            <a:spLocks noGrp="1"/>
          </p:cNvSpPr>
          <p:nvPr>
            <p:ph type="sldNum" sz="quarter" idx="10"/>
          </p:nvPr>
        </p:nvSpPr>
        <p:spPr/>
        <p:txBody>
          <a:bodyPr/>
          <a:lstStyle/>
          <a:p>
            <a:fld id="{CE5938BA-9977-468F-B664-A271BD838BB4}" type="slidenum">
              <a:rPr lang="en-AU" smtClean="0"/>
              <a:pPr/>
              <a:t>49</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a:t>
            </a:fld>
            <a:endParaRPr lang="en-A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50</a:t>
            </a:fld>
            <a:endParaRPr lang="en-A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51</a:t>
            </a:fld>
            <a:endParaRPr lang="en-A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AU" smtClean="0"/>
          </a:p>
        </p:txBody>
      </p:sp>
      <p:sp>
        <p:nvSpPr>
          <p:cNvPr id="54276" name="Slide Number Placeholder 3"/>
          <p:cNvSpPr>
            <a:spLocks noGrp="1"/>
          </p:cNvSpPr>
          <p:nvPr>
            <p:ph type="sldNum" sz="quarter" idx="5"/>
          </p:nvPr>
        </p:nvSpPr>
        <p:spPr>
          <a:xfrm>
            <a:off x="4049238" y="9091119"/>
            <a:ext cx="2993130" cy="262662"/>
          </a:xfrm>
          <a:noFill/>
        </p:spPr>
        <p:txBody>
          <a:bodyPr/>
          <a:lstStyle/>
          <a:p>
            <a:fld id="{3D04619C-8EFD-4ACA-8410-23A1344AFADD}" type="slidenum">
              <a:rPr lang="en-AU" smtClean="0"/>
              <a:pPr/>
              <a:t>52</a:t>
            </a:fld>
            <a:endParaRPr lang="en-A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53</a:t>
            </a:fld>
            <a:endParaRPr lang="en-A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54</a:t>
            </a:fld>
            <a:endParaRPr lang="en-A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55</a:t>
            </a:fld>
            <a:endParaRPr lang="en-A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56</a:t>
            </a:fld>
            <a:endParaRPr lang="en-A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57</a:t>
            </a:fld>
            <a:endParaRPr lang="en-A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58</a:t>
            </a:fld>
            <a:endParaRPr lang="en-A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59</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6</a:t>
            </a:fld>
            <a:endParaRPr lang="en-A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60</a:t>
            </a:fld>
            <a:endParaRPr lang="en-A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61</a:t>
            </a:fld>
            <a:endParaRPr lang="en-A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E0FB13B-FA30-46AE-9156-B4042F577E80}" type="slidenum">
              <a:rPr lang="en-AU" smtClean="0"/>
              <a:pPr/>
              <a:t>62</a:t>
            </a:fld>
            <a:endParaRPr lang="en-A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E0FB13B-FA30-46AE-9156-B4042F577E80}" type="slidenum">
              <a:rPr lang="en-AU" smtClean="0"/>
              <a:pPr/>
              <a:t>63</a:t>
            </a:fld>
            <a:endParaRPr lang="en-A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E0FB13B-FA30-46AE-9156-B4042F577E80}" type="slidenum">
              <a:rPr lang="en-AU" smtClean="0"/>
              <a:pPr/>
              <a:t>64</a:t>
            </a:fld>
            <a:endParaRPr lang="en-A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E0FB13B-FA30-46AE-9156-B4042F577E80}" type="slidenum">
              <a:rPr lang="en-AU" smtClean="0"/>
              <a:pPr/>
              <a:t>65</a:t>
            </a:fld>
            <a:endParaRPr lang="en-A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E0FB13B-FA30-46AE-9156-B4042F577E80}" type="slidenum">
              <a:rPr lang="en-AU" smtClean="0"/>
              <a:pPr/>
              <a:t>66</a:t>
            </a:fld>
            <a:endParaRPr lang="en-A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E0FB13B-FA30-46AE-9156-B4042F577E80}" type="slidenum">
              <a:rPr lang="en-AU" smtClean="0"/>
              <a:pPr/>
              <a:t>67</a:t>
            </a:fld>
            <a:endParaRPr lang="en-A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68</a:t>
            </a:fld>
            <a:endParaRPr lang="en-A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69</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7</a:t>
            </a:fld>
            <a:endParaRPr lang="en-A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70</a:t>
            </a:fld>
            <a:endParaRPr lang="en-AU"/>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D30B86B-1D6E-4D50-977F-C10F2E5B48B3}"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D30B86B-1D6E-4D50-977F-C10F2E5B48B3}"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D30B86B-1D6E-4D50-977F-C10F2E5B48B3}"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D30B86B-1D6E-4D50-977F-C10F2E5B48B3}"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D30B86B-1D6E-4D50-977F-C10F2E5B48B3}"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D30B86B-1D6E-4D50-977F-C10F2E5B48B3}"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D30B86B-1D6E-4D50-977F-C10F2E5B48B3}"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D30B86B-1D6E-4D50-977F-C10F2E5B48B3}"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4834" y="705125"/>
            <a:ext cx="5147408" cy="3516698"/>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13D84EC5-6C2F-4194-9901-5C4DE7F6F5D5}"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8</a:t>
            </a:fld>
            <a:endParaRPr lang="en-A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4834" y="705125"/>
            <a:ext cx="5147408" cy="3516698"/>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13D84EC5-6C2F-4194-9901-5C4DE7F6F5D5}"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4834" y="705125"/>
            <a:ext cx="5147408" cy="3516698"/>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13D84EC5-6C2F-4194-9901-5C4DE7F6F5D5}"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82</a:t>
            </a:fld>
            <a:endParaRPr lang="en-A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83</a:t>
            </a:fld>
            <a:endParaRPr lang="en-AU"/>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84</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E5938BA-9977-468F-B664-A271BD838BB4}" type="slidenum">
              <a:rPr lang="en-AU" smtClean="0"/>
              <a:pPr/>
              <a:t>9</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0B861C9-A83A-4043-B607-EE4402760A67}" type="datetimeFigureOut">
              <a:rPr lang="en-US" smtClean="0"/>
              <a:pPr/>
              <a:t>7/5/2011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0B861C9-A83A-4043-B607-EE4402760A67}" type="datetimeFigureOut">
              <a:rPr lang="en-US" smtClean="0"/>
              <a:pPr/>
              <a:t>7/5/2011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0B861C9-A83A-4043-B607-EE4402760A67}" type="datetimeFigureOut">
              <a:rPr lang="en-US" smtClean="0"/>
              <a:pPr/>
              <a:t>7/5/2011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80165" tIns="40083" rIns="80165" bIns="40083"/>
          <a:lstStyle>
            <a:lvl1pPr>
              <a:defRPr/>
            </a:lvl1pPr>
          </a:lstStyle>
          <a:p>
            <a:pPr>
              <a:defRPr/>
            </a:pPr>
            <a:fld id="{64946247-D6A9-4135-B380-048D016DFD6B}" type="datetime1">
              <a:rPr lang="en-US"/>
              <a:pPr>
                <a:defRPr/>
              </a:pPr>
              <a:t>7/5/2011</a:t>
            </a:fld>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80165" tIns="40083" rIns="80165" bIns="40083"/>
          <a:lstStyle>
            <a:lvl1pPr>
              <a:defRPr/>
            </a:lvl1pPr>
          </a:lstStyle>
          <a:p>
            <a:pPr>
              <a:defRPr/>
            </a:pPr>
            <a:endParaRPr lang="en-US"/>
          </a:p>
        </p:txBody>
      </p:sp>
      <p:sp>
        <p:nvSpPr>
          <p:cNvPr id="4" name="Rectangle 6"/>
          <p:cNvSpPr>
            <a:spLocks noGrp="1" noChangeArrowheads="1"/>
          </p:cNvSpPr>
          <p:nvPr>
            <p:ph type="sldNum" sz="quarter" idx="12"/>
          </p:nvPr>
        </p:nvSpPr>
        <p:spPr>
          <a:xfrm>
            <a:off x="7100888" y="6367463"/>
            <a:ext cx="1906587" cy="455612"/>
          </a:xfrm>
        </p:spPr>
        <p:txBody>
          <a:bodyPr/>
          <a:lstStyle>
            <a:lvl1pPr>
              <a:defRPr/>
            </a:lvl1pPr>
          </a:lstStyle>
          <a:p>
            <a:pPr>
              <a:defRPr/>
            </a:pPr>
            <a:fld id="{6937F6E9-68B5-433E-A30B-AC495E8555B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0B861C9-A83A-4043-B607-EE4402760A67}" type="datetimeFigureOut">
              <a:rPr lang="en-US" smtClean="0"/>
              <a:pPr/>
              <a:t>7/5/2011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B861C9-A83A-4043-B607-EE4402760A67}" type="datetimeFigureOut">
              <a:rPr lang="en-US" smtClean="0"/>
              <a:pPr/>
              <a:t>7/5/2011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E0B861C9-A83A-4043-B607-EE4402760A67}" type="datetimeFigureOut">
              <a:rPr lang="en-US" smtClean="0"/>
              <a:pPr/>
              <a:t>7/5/2011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E0B861C9-A83A-4043-B607-EE4402760A67}" type="datetimeFigureOut">
              <a:rPr lang="en-US" smtClean="0"/>
              <a:pPr/>
              <a:t>7/5/2011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E0B861C9-A83A-4043-B607-EE4402760A67}" type="datetimeFigureOut">
              <a:rPr lang="en-US" smtClean="0"/>
              <a:pPr/>
              <a:t>7/5/2011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861C9-A83A-4043-B607-EE4402760A67}" type="datetimeFigureOut">
              <a:rPr lang="en-US" smtClean="0"/>
              <a:pPr/>
              <a:t>7/5/2011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B861C9-A83A-4043-B607-EE4402760A67}" type="datetimeFigureOut">
              <a:rPr lang="en-US" smtClean="0"/>
              <a:pPr/>
              <a:t>7/5/2011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B861C9-A83A-4043-B607-EE4402760A67}" type="datetimeFigureOut">
              <a:rPr lang="en-US" smtClean="0"/>
              <a:pPr/>
              <a:t>7/5/2011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D612D31-F050-4EA4-92D6-6F1BB076DBB5}"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861C9-A83A-4043-B607-EE4402760A67}" type="datetimeFigureOut">
              <a:rPr lang="en-US" smtClean="0"/>
              <a:pPr/>
              <a:t>7/5/2011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12D31-F050-4EA4-92D6-6F1BB076DBB5}"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6.gif"/><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w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6.gif"/><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w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6.gif"/><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jpeg"/><Relationship Id="rId7"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17.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hyperlink" Target="http://upload.wikimedia.org/wikipedia/commons/6/6d/ChineseFluInspectors.JPG"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upload.wikimedia.org/wikipedia/commons/f/f8/Influenza-2009-cases-logarithmic.pn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hyperlink" Target="http://upload.wikimedia.org/wikipedia/commons/0/0c/H1N1_map.svg"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928926" y="2643182"/>
            <a:ext cx="3020955" cy="1107996"/>
          </a:xfrm>
          <a:prstGeom prst="rect">
            <a:avLst/>
          </a:prstGeom>
          <a:noFill/>
        </p:spPr>
        <p:txBody>
          <a:bodyPr wrap="none" rtlCol="0">
            <a:spAutoFit/>
          </a:bodyPr>
          <a:lstStyle/>
          <a:p>
            <a:r>
              <a:rPr lang="en-AU" sz="6600" dirty="0" smtClean="0">
                <a:solidFill>
                  <a:schemeClr val="bg1"/>
                </a:solidFill>
              </a:rPr>
              <a:t>The GFC</a:t>
            </a:r>
            <a:endParaRPr lang="en-AU" sz="66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t>
            </a:r>
            <a:endParaRPr lang="en-AU" dirty="0"/>
          </a:p>
        </p:txBody>
      </p:sp>
      <p:pic>
        <p:nvPicPr>
          <p:cNvPr id="5" name="Content Placeholder 4" descr="tt.bmp"/>
          <p:cNvPicPr>
            <a:picLocks noGrp="1" noChangeAspect="1"/>
          </p:cNvPicPr>
          <p:nvPr>
            <p:ph idx="1"/>
          </p:nvPr>
        </p:nvPicPr>
        <p:blipFill>
          <a:blip r:embed="rId3"/>
          <a:srcRect l="38281" t="20833" r="17036" b="7291"/>
          <a:stretch>
            <a:fillRect/>
          </a:stretch>
        </p:blipFill>
        <p:spPr>
          <a:xfrm>
            <a:off x="0" y="-37623"/>
            <a:ext cx="8429652" cy="6810080"/>
          </a:xfrm>
        </p:spPr>
      </p:pic>
      <p:pic>
        <p:nvPicPr>
          <p:cNvPr id="7" name="Content Placeholder 4" descr="tt.bmp"/>
          <p:cNvPicPr>
            <a:picLocks noChangeAspect="1"/>
          </p:cNvPicPr>
          <p:nvPr/>
        </p:nvPicPr>
        <p:blipFill>
          <a:blip r:embed="rId3"/>
          <a:srcRect l="92554" t="20833" r="2343" b="7291"/>
          <a:stretch>
            <a:fillRect/>
          </a:stretch>
        </p:blipFill>
        <p:spPr>
          <a:xfrm>
            <a:off x="8358214" y="-23494"/>
            <a:ext cx="785818" cy="6810080"/>
          </a:xfrm>
          <a:prstGeom prst="rect">
            <a:avLst/>
          </a:prstGeom>
        </p:spPr>
      </p:pic>
      <p:pic>
        <p:nvPicPr>
          <p:cNvPr id="8" name="Picture 2" descr="http://i.telegraph.co.uk/telegraph/multimedia/archive/00659/news-graphics-2008-_659134a.jpg"/>
          <p:cNvPicPr>
            <a:picLocks noChangeAspect="1" noChangeArrowheads="1"/>
          </p:cNvPicPr>
          <p:nvPr/>
        </p:nvPicPr>
        <p:blipFill>
          <a:blip r:embed="rId4"/>
          <a:srcRect/>
          <a:stretch>
            <a:fillRect/>
          </a:stretch>
        </p:blipFill>
        <p:spPr bwMode="auto">
          <a:xfrm>
            <a:off x="0" y="0"/>
            <a:ext cx="2380162" cy="3714752"/>
          </a:xfrm>
          <a:prstGeom prst="rect">
            <a:avLst/>
          </a:prstGeom>
          <a:noFill/>
        </p:spPr>
      </p:pic>
      <p:sp>
        <p:nvSpPr>
          <p:cNvPr id="6" name="TextBox 5"/>
          <p:cNvSpPr txBox="1"/>
          <p:nvPr/>
        </p:nvSpPr>
        <p:spPr>
          <a:xfrm>
            <a:off x="0" y="5715016"/>
            <a:ext cx="2021579" cy="369332"/>
          </a:xfrm>
          <a:prstGeom prst="rect">
            <a:avLst/>
          </a:prstGeom>
          <a:noFill/>
        </p:spPr>
        <p:txBody>
          <a:bodyPr wrap="none" rtlCol="0">
            <a:spAutoFit/>
          </a:bodyPr>
          <a:lstStyle/>
          <a:p>
            <a:r>
              <a:rPr lang="en-AU" dirty="0" smtClean="0">
                <a:solidFill>
                  <a:schemeClr val="bg1"/>
                </a:solidFill>
              </a:rPr>
              <a:t>Source: Bloomberg</a:t>
            </a:r>
            <a:endParaRPr lang="en-AU"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iti.bmp"/>
          <p:cNvPicPr>
            <a:picLocks noChangeAspect="1"/>
          </p:cNvPicPr>
          <p:nvPr/>
        </p:nvPicPr>
        <p:blipFill>
          <a:blip r:embed="rId3" cstate="print"/>
          <a:stretch>
            <a:fillRect/>
          </a:stretch>
        </p:blipFill>
        <p:spPr>
          <a:xfrm>
            <a:off x="54741" y="285728"/>
            <a:ext cx="9089260" cy="6143668"/>
          </a:xfrm>
          <a:prstGeom prst="rect">
            <a:avLst/>
          </a:prstGeom>
        </p:spPr>
      </p:pic>
      <p:sp>
        <p:nvSpPr>
          <p:cNvPr id="4" name="TextBox 3"/>
          <p:cNvSpPr txBox="1"/>
          <p:nvPr/>
        </p:nvSpPr>
        <p:spPr>
          <a:xfrm>
            <a:off x="1000100" y="3571876"/>
            <a:ext cx="2562561" cy="923330"/>
          </a:xfrm>
          <a:prstGeom prst="rect">
            <a:avLst/>
          </a:prstGeom>
          <a:noFill/>
        </p:spPr>
        <p:txBody>
          <a:bodyPr wrap="none" rtlCol="0">
            <a:spAutoFit/>
          </a:bodyPr>
          <a:lstStyle/>
          <a:p>
            <a:r>
              <a:rPr lang="en-AU" dirty="0" smtClean="0">
                <a:solidFill>
                  <a:schemeClr val="bg1"/>
                </a:solidFill>
              </a:rPr>
              <a:t>Worlds biggest bank</a:t>
            </a:r>
          </a:p>
          <a:p>
            <a:r>
              <a:rPr lang="en-AU" dirty="0" err="1" smtClean="0">
                <a:solidFill>
                  <a:schemeClr val="bg1"/>
                </a:solidFill>
              </a:rPr>
              <a:t>Citi</a:t>
            </a:r>
            <a:r>
              <a:rPr lang="en-AU" dirty="0" smtClean="0">
                <a:solidFill>
                  <a:schemeClr val="bg1"/>
                </a:solidFill>
              </a:rPr>
              <a:t> Group</a:t>
            </a:r>
          </a:p>
          <a:p>
            <a:r>
              <a:rPr lang="en-AU" dirty="0" smtClean="0">
                <a:solidFill>
                  <a:schemeClr val="bg1"/>
                </a:solidFill>
              </a:rPr>
              <a:t>$55 per share to 20 cents</a:t>
            </a:r>
            <a:endParaRPr lang="en-AU" dirty="0">
              <a:solidFill>
                <a:schemeClr val="bg1"/>
              </a:solidFill>
            </a:endParaRPr>
          </a:p>
        </p:txBody>
      </p:sp>
      <p:sp>
        <p:nvSpPr>
          <p:cNvPr id="5" name="TextBox 4"/>
          <p:cNvSpPr txBox="1"/>
          <p:nvPr/>
        </p:nvSpPr>
        <p:spPr>
          <a:xfrm>
            <a:off x="192967" y="5286388"/>
            <a:ext cx="2021579" cy="369332"/>
          </a:xfrm>
          <a:prstGeom prst="rect">
            <a:avLst/>
          </a:prstGeom>
          <a:noFill/>
        </p:spPr>
        <p:txBody>
          <a:bodyPr wrap="none" rtlCol="0">
            <a:spAutoFit/>
          </a:bodyPr>
          <a:lstStyle/>
          <a:p>
            <a:r>
              <a:rPr lang="en-AU" dirty="0" smtClean="0">
                <a:solidFill>
                  <a:schemeClr val="bg1"/>
                </a:solidFill>
              </a:rPr>
              <a:t>Source: Bloomberg</a:t>
            </a:r>
            <a:endParaRPr lang="en-AU"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g.bmp"/>
          <p:cNvPicPr>
            <a:picLocks noChangeAspect="1"/>
          </p:cNvPicPr>
          <p:nvPr/>
        </p:nvPicPr>
        <p:blipFill>
          <a:blip r:embed="rId3" cstate="print"/>
          <a:stretch>
            <a:fillRect/>
          </a:stretch>
        </p:blipFill>
        <p:spPr>
          <a:xfrm>
            <a:off x="0" y="-2646"/>
            <a:ext cx="9035972" cy="6860646"/>
          </a:xfrm>
          <a:prstGeom prst="rect">
            <a:avLst/>
          </a:prstGeom>
        </p:spPr>
      </p:pic>
      <p:sp>
        <p:nvSpPr>
          <p:cNvPr id="4" name="TextBox 3"/>
          <p:cNvSpPr txBox="1"/>
          <p:nvPr/>
        </p:nvSpPr>
        <p:spPr>
          <a:xfrm>
            <a:off x="1000100" y="3571876"/>
            <a:ext cx="2796599" cy="923330"/>
          </a:xfrm>
          <a:prstGeom prst="rect">
            <a:avLst/>
          </a:prstGeom>
          <a:noFill/>
        </p:spPr>
        <p:txBody>
          <a:bodyPr wrap="none" rtlCol="0">
            <a:spAutoFit/>
          </a:bodyPr>
          <a:lstStyle/>
          <a:p>
            <a:r>
              <a:rPr lang="en-AU" dirty="0" smtClean="0">
                <a:solidFill>
                  <a:schemeClr val="bg1"/>
                </a:solidFill>
              </a:rPr>
              <a:t>Worlds biggest insurer</a:t>
            </a:r>
          </a:p>
          <a:p>
            <a:r>
              <a:rPr lang="en-AU" dirty="0" smtClean="0">
                <a:solidFill>
                  <a:schemeClr val="bg1"/>
                </a:solidFill>
              </a:rPr>
              <a:t>American Insurance Group</a:t>
            </a:r>
          </a:p>
          <a:p>
            <a:r>
              <a:rPr lang="en-AU" dirty="0" smtClean="0">
                <a:solidFill>
                  <a:schemeClr val="bg1"/>
                </a:solidFill>
              </a:rPr>
              <a:t>$1450 per share to 25 cents</a:t>
            </a:r>
            <a:endParaRPr lang="en-AU"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ernie, Mark, and Andrew Madoff in the trading room of Bernard L. Madoff Investment Securities."/>
          <p:cNvPicPr>
            <a:picLocks noChangeAspect="1" noChangeArrowheads="1"/>
          </p:cNvPicPr>
          <p:nvPr/>
        </p:nvPicPr>
        <p:blipFill>
          <a:blip r:embed="rId3"/>
          <a:srcRect/>
          <a:stretch>
            <a:fillRect/>
          </a:stretch>
        </p:blipFill>
        <p:spPr bwMode="auto">
          <a:xfrm>
            <a:off x="0" y="785794"/>
            <a:ext cx="9182815" cy="6072206"/>
          </a:xfrm>
          <a:prstGeom prst="rect">
            <a:avLst/>
          </a:prstGeom>
          <a:noFill/>
        </p:spPr>
      </p:pic>
      <p:pic>
        <p:nvPicPr>
          <p:cNvPr id="2054" name="Picture 6" descr="http://blog.beliefnet.com/onecity/Madoff.jpg"/>
          <p:cNvPicPr>
            <a:picLocks noChangeAspect="1" noChangeArrowheads="1"/>
          </p:cNvPicPr>
          <p:nvPr/>
        </p:nvPicPr>
        <p:blipFill>
          <a:blip r:embed="rId4"/>
          <a:srcRect/>
          <a:stretch>
            <a:fillRect/>
          </a:stretch>
        </p:blipFill>
        <p:spPr bwMode="auto">
          <a:xfrm>
            <a:off x="4357686" y="785794"/>
            <a:ext cx="2253178" cy="3071834"/>
          </a:xfrm>
          <a:prstGeom prst="rect">
            <a:avLst/>
          </a:prstGeom>
          <a:noFill/>
        </p:spPr>
      </p:pic>
      <p:sp>
        <p:nvSpPr>
          <p:cNvPr id="7" name="TextBox 6"/>
          <p:cNvSpPr txBox="1"/>
          <p:nvPr/>
        </p:nvSpPr>
        <p:spPr>
          <a:xfrm>
            <a:off x="0" y="142852"/>
            <a:ext cx="9067610" cy="400110"/>
          </a:xfrm>
          <a:prstGeom prst="rect">
            <a:avLst/>
          </a:prstGeom>
          <a:noFill/>
        </p:spPr>
        <p:txBody>
          <a:bodyPr wrap="none" rtlCol="0">
            <a:spAutoFit/>
          </a:bodyPr>
          <a:lstStyle/>
          <a:p>
            <a:r>
              <a:rPr lang="en-AU" sz="2000" b="1" dirty="0" smtClean="0"/>
              <a:t>Bernie </a:t>
            </a:r>
            <a:r>
              <a:rPr lang="en-AU" sz="2000" b="1" dirty="0" err="1" smtClean="0"/>
              <a:t>Madoff</a:t>
            </a:r>
            <a:r>
              <a:rPr lang="en-AU" sz="2000" b="1" dirty="0" smtClean="0"/>
              <a:t> – Perpetrator of the Biggest Swindle in History... 170 billion dollars</a:t>
            </a:r>
            <a:endParaRPr lang="en-AU" sz="20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4414" y="1428736"/>
            <a:ext cx="6280053" cy="4801314"/>
          </a:xfrm>
          <a:prstGeom prst="rect">
            <a:avLst/>
          </a:prstGeom>
          <a:noFill/>
        </p:spPr>
        <p:txBody>
          <a:bodyPr wrap="none" rtlCol="0">
            <a:spAutoFit/>
          </a:bodyPr>
          <a:lstStyle/>
          <a:p>
            <a:pPr algn="ctr"/>
            <a:r>
              <a:rPr lang="en-AU" dirty="0" smtClean="0"/>
              <a:t>“The biggest crisis since the second world war”</a:t>
            </a:r>
          </a:p>
          <a:p>
            <a:pPr algn="ctr"/>
            <a:endParaRPr lang="en-AU" dirty="0" smtClean="0"/>
          </a:p>
          <a:p>
            <a:pPr algn="ctr"/>
            <a:r>
              <a:rPr lang="en-AU" dirty="0" smtClean="0"/>
              <a:t>“The worst economic scenario since the great depression”</a:t>
            </a:r>
          </a:p>
          <a:p>
            <a:pPr algn="ctr"/>
            <a:endParaRPr lang="en-AU" dirty="0" smtClean="0"/>
          </a:p>
          <a:p>
            <a:pPr algn="ctr"/>
            <a:r>
              <a:rPr lang="en-AU" dirty="0" smtClean="0"/>
              <a:t>“For a few weeks in late 2008 we were staring into the Abyss”</a:t>
            </a:r>
          </a:p>
          <a:p>
            <a:pPr algn="ctr"/>
            <a:endParaRPr lang="en-AU" dirty="0" smtClean="0"/>
          </a:p>
          <a:p>
            <a:pPr algn="ctr"/>
            <a:r>
              <a:rPr lang="en-AU" dirty="0" smtClean="0"/>
              <a:t>“We expect to see unemployment triple over the next few years”</a:t>
            </a:r>
          </a:p>
          <a:p>
            <a:pPr algn="ctr"/>
            <a:endParaRPr lang="en-AU" dirty="0" smtClean="0"/>
          </a:p>
          <a:p>
            <a:pPr algn="ctr"/>
            <a:r>
              <a:rPr lang="en-AU" dirty="0" smtClean="0"/>
              <a:t>“The death of capitalism”</a:t>
            </a:r>
          </a:p>
          <a:p>
            <a:pPr algn="ctr"/>
            <a:endParaRPr lang="en-AU" dirty="0" smtClean="0"/>
          </a:p>
          <a:p>
            <a:pPr algn="ctr"/>
            <a:r>
              <a:rPr lang="en-AU" dirty="0" smtClean="0"/>
              <a:t>“The end of the free market experiment”</a:t>
            </a:r>
          </a:p>
          <a:p>
            <a:pPr algn="ctr"/>
            <a:endParaRPr lang="en-AU" dirty="0" smtClean="0"/>
          </a:p>
          <a:p>
            <a:pPr algn="ctr"/>
            <a:r>
              <a:rPr lang="en-AU" dirty="0" smtClean="0"/>
              <a:t>“The Great Depression all over again”</a:t>
            </a:r>
          </a:p>
          <a:p>
            <a:pPr algn="ctr"/>
            <a:endParaRPr lang="en-AU" dirty="0" smtClean="0"/>
          </a:p>
          <a:p>
            <a:pPr algn="ctr"/>
            <a:r>
              <a:rPr lang="en-AU" dirty="0" smtClean="0"/>
              <a:t>“Over 30 trillion dollars of wealth destroyed”</a:t>
            </a:r>
          </a:p>
          <a:p>
            <a:pPr algn="ctr"/>
            <a:endParaRPr lang="en-AU" dirty="0" smtClean="0"/>
          </a:p>
          <a:p>
            <a:pPr algn="ctr"/>
            <a:endParaRPr lang="en-A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5918" y="2928934"/>
            <a:ext cx="5552417" cy="523220"/>
          </a:xfrm>
          <a:prstGeom prst="rect">
            <a:avLst/>
          </a:prstGeom>
          <a:noFill/>
        </p:spPr>
        <p:txBody>
          <a:bodyPr wrap="none" rtlCol="0">
            <a:spAutoFit/>
          </a:bodyPr>
          <a:lstStyle/>
          <a:p>
            <a:r>
              <a:rPr lang="en-AU" sz="2800" dirty="0" smtClean="0"/>
              <a:t>Text Book for Understanding the GFC</a:t>
            </a:r>
            <a:endParaRPr lang="en-AU"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3306" y="2714620"/>
            <a:ext cx="1730730" cy="646331"/>
          </a:xfrm>
          <a:prstGeom prst="rect">
            <a:avLst/>
          </a:prstGeom>
          <a:noFill/>
        </p:spPr>
        <p:txBody>
          <a:bodyPr wrap="none" rtlCol="0">
            <a:spAutoFit/>
          </a:bodyPr>
          <a:lstStyle/>
          <a:p>
            <a:r>
              <a:rPr lang="en-AU" sz="3600" dirty="0" smtClean="0"/>
              <a:t>The GFC</a:t>
            </a:r>
            <a:endParaRPr lang="en-AU" sz="3600" dirty="0"/>
          </a:p>
        </p:txBody>
      </p:sp>
      <p:pic>
        <p:nvPicPr>
          <p:cNvPr id="3" name="Picture 2" descr="image2009-12-23-161516-2.jpg"/>
          <p:cNvPicPr>
            <a:picLocks noChangeAspect="1"/>
          </p:cNvPicPr>
          <p:nvPr/>
        </p:nvPicPr>
        <p:blipFill>
          <a:blip r:embed="rId3"/>
          <a:stretch>
            <a:fillRect/>
          </a:stretch>
        </p:blipFill>
        <p:spPr>
          <a:xfrm>
            <a:off x="357158" y="0"/>
            <a:ext cx="4848301" cy="6858000"/>
          </a:xfrm>
          <a:prstGeom prst="rect">
            <a:avLst/>
          </a:prstGeom>
        </p:spPr>
      </p:pic>
      <p:sp>
        <p:nvSpPr>
          <p:cNvPr id="5" name="TextBox 4"/>
          <p:cNvSpPr txBox="1"/>
          <p:nvPr/>
        </p:nvSpPr>
        <p:spPr>
          <a:xfrm>
            <a:off x="5357818" y="1285860"/>
            <a:ext cx="3465885" cy="3139321"/>
          </a:xfrm>
          <a:prstGeom prst="rect">
            <a:avLst/>
          </a:prstGeom>
          <a:noFill/>
        </p:spPr>
        <p:txBody>
          <a:bodyPr wrap="none" rtlCol="0">
            <a:spAutoFit/>
          </a:bodyPr>
          <a:lstStyle/>
          <a:p>
            <a:r>
              <a:rPr lang="en-AU" dirty="0" smtClean="0"/>
              <a:t>The Plot:</a:t>
            </a:r>
          </a:p>
          <a:p>
            <a:endParaRPr lang="en-AU" dirty="0" smtClean="0"/>
          </a:p>
          <a:p>
            <a:r>
              <a:rPr lang="en-AU" dirty="0" smtClean="0"/>
              <a:t>A </a:t>
            </a:r>
            <a:r>
              <a:rPr lang="en-AU" dirty="0" err="1" smtClean="0"/>
              <a:t>whizkid</a:t>
            </a:r>
            <a:r>
              <a:rPr lang="en-AU" dirty="0" smtClean="0"/>
              <a:t> from the </a:t>
            </a:r>
            <a:r>
              <a:rPr lang="en-AU" dirty="0" err="1" smtClean="0"/>
              <a:t>Londinium</a:t>
            </a:r>
            <a:endParaRPr lang="en-AU" dirty="0" smtClean="0"/>
          </a:p>
          <a:p>
            <a:r>
              <a:rPr lang="en-AU" dirty="0" smtClean="0"/>
              <a:t> school of economics, dreams up a </a:t>
            </a:r>
          </a:p>
          <a:p>
            <a:r>
              <a:rPr lang="en-AU" dirty="0" smtClean="0"/>
              <a:t>way to subdue the </a:t>
            </a:r>
            <a:r>
              <a:rPr lang="en-AU" dirty="0" err="1" smtClean="0"/>
              <a:t>Gaulish</a:t>
            </a:r>
            <a:r>
              <a:rPr lang="en-AU" dirty="0" smtClean="0"/>
              <a:t> village:</a:t>
            </a:r>
          </a:p>
          <a:p>
            <a:endParaRPr lang="en-AU" dirty="0" smtClean="0"/>
          </a:p>
          <a:p>
            <a:r>
              <a:rPr lang="en-AU" dirty="0" smtClean="0"/>
              <a:t>Buy their Menhirs and flood the</a:t>
            </a:r>
          </a:p>
          <a:p>
            <a:r>
              <a:rPr lang="en-AU" dirty="0" smtClean="0"/>
              <a:t>village with money.</a:t>
            </a:r>
          </a:p>
          <a:p>
            <a:r>
              <a:rPr lang="en-AU" dirty="0" smtClean="0"/>
              <a:t>They will forget about fighting the</a:t>
            </a:r>
          </a:p>
          <a:p>
            <a:r>
              <a:rPr lang="en-AU" dirty="0" smtClean="0"/>
              <a:t>Romans and focus on making</a:t>
            </a:r>
          </a:p>
          <a:p>
            <a:r>
              <a:rPr lang="en-AU" dirty="0" smtClean="0"/>
              <a:t>lots of money.</a:t>
            </a:r>
            <a:endParaRPr lang="en-A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2009-12-23-161723-1.jpg"/>
          <p:cNvPicPr>
            <a:picLocks noChangeAspect="1"/>
          </p:cNvPicPr>
          <p:nvPr/>
        </p:nvPicPr>
        <p:blipFill>
          <a:blip r:embed="rId3"/>
          <a:srcRect l="5698" t="29166" r="35363" b="29167"/>
          <a:stretch>
            <a:fillRect/>
          </a:stretch>
        </p:blipFill>
        <p:spPr>
          <a:xfrm rot="10800000">
            <a:off x="1714480" y="857232"/>
            <a:ext cx="5929354" cy="5929356"/>
          </a:xfrm>
          <a:prstGeom prst="rect">
            <a:avLst/>
          </a:prstGeom>
        </p:spPr>
      </p:pic>
      <p:sp>
        <p:nvSpPr>
          <p:cNvPr id="5" name="TextBox 4"/>
          <p:cNvSpPr txBox="1"/>
          <p:nvPr/>
        </p:nvSpPr>
        <p:spPr>
          <a:xfrm>
            <a:off x="285720" y="285728"/>
            <a:ext cx="7781426" cy="523220"/>
          </a:xfrm>
          <a:prstGeom prst="rect">
            <a:avLst/>
          </a:prstGeom>
          <a:noFill/>
        </p:spPr>
        <p:txBody>
          <a:bodyPr wrap="none" rtlCol="0">
            <a:spAutoFit/>
          </a:bodyPr>
          <a:lstStyle/>
          <a:p>
            <a:r>
              <a:rPr lang="en-AU" sz="2800" dirty="0" smtClean="0"/>
              <a:t>This leads to a surfeit of menhirs for the Romans......</a:t>
            </a:r>
            <a:endParaRPr lang="en-AU"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910" y="357166"/>
            <a:ext cx="8596841" cy="1077218"/>
          </a:xfrm>
          <a:prstGeom prst="rect">
            <a:avLst/>
          </a:prstGeom>
          <a:noFill/>
        </p:spPr>
        <p:txBody>
          <a:bodyPr wrap="none" rtlCol="0">
            <a:spAutoFit/>
          </a:bodyPr>
          <a:lstStyle/>
          <a:p>
            <a:r>
              <a:rPr lang="en-AU" sz="3200" dirty="0" smtClean="0"/>
              <a:t>........ who dream up</a:t>
            </a:r>
          </a:p>
          <a:p>
            <a:r>
              <a:rPr lang="en-AU" sz="3200" dirty="0" smtClean="0"/>
              <a:t>Innovative marketing programs to sell them..........</a:t>
            </a:r>
            <a:endParaRPr lang="en-AU" sz="3200" dirty="0"/>
          </a:p>
        </p:txBody>
      </p:sp>
      <p:pic>
        <p:nvPicPr>
          <p:cNvPr id="6" name="Picture 5" descr="image2009-12-23-161723-2.jpg"/>
          <p:cNvPicPr>
            <a:picLocks noChangeAspect="1"/>
          </p:cNvPicPr>
          <p:nvPr/>
        </p:nvPicPr>
        <p:blipFill>
          <a:blip r:embed="rId3"/>
          <a:srcRect l="6531" t="71352" b="7814"/>
          <a:stretch>
            <a:fillRect/>
          </a:stretch>
        </p:blipFill>
        <p:spPr>
          <a:xfrm rot="10800000">
            <a:off x="571472" y="2285992"/>
            <a:ext cx="8157008" cy="25717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2009-12-23-161723-3.jpg"/>
          <p:cNvPicPr>
            <a:picLocks noChangeAspect="1"/>
          </p:cNvPicPr>
          <p:nvPr/>
        </p:nvPicPr>
        <p:blipFill>
          <a:blip r:embed="rId3"/>
          <a:srcRect l="6682" t="46459" b="32517"/>
          <a:stretch>
            <a:fillRect/>
          </a:stretch>
        </p:blipFill>
        <p:spPr>
          <a:xfrm>
            <a:off x="857224" y="1571612"/>
            <a:ext cx="6500826" cy="2071702"/>
          </a:xfrm>
          <a:prstGeom prst="rect">
            <a:avLst/>
          </a:prstGeom>
        </p:spPr>
      </p:pic>
      <p:sp>
        <p:nvSpPr>
          <p:cNvPr id="5" name="TextBox 4"/>
          <p:cNvSpPr txBox="1"/>
          <p:nvPr/>
        </p:nvSpPr>
        <p:spPr>
          <a:xfrm>
            <a:off x="642910" y="357166"/>
            <a:ext cx="8264250" cy="1077218"/>
          </a:xfrm>
          <a:prstGeom prst="rect">
            <a:avLst/>
          </a:prstGeom>
          <a:noFill/>
        </p:spPr>
        <p:txBody>
          <a:bodyPr wrap="none" rtlCol="0">
            <a:spAutoFit/>
          </a:bodyPr>
          <a:lstStyle/>
          <a:p>
            <a:r>
              <a:rPr lang="en-AU" sz="3200" dirty="0" smtClean="0"/>
              <a:t>........ Before long</a:t>
            </a:r>
          </a:p>
          <a:p>
            <a:r>
              <a:rPr lang="en-AU" sz="3200" dirty="0" smtClean="0"/>
              <a:t>Rome is being flooded with imitations................</a:t>
            </a:r>
            <a:endParaRPr lang="en-AU" sz="3200" dirty="0"/>
          </a:p>
        </p:txBody>
      </p:sp>
      <p:sp>
        <p:nvSpPr>
          <p:cNvPr id="6" name="TextBox 5"/>
          <p:cNvSpPr txBox="1"/>
          <p:nvPr/>
        </p:nvSpPr>
        <p:spPr>
          <a:xfrm>
            <a:off x="714348" y="4500570"/>
            <a:ext cx="6801285" cy="584775"/>
          </a:xfrm>
          <a:prstGeom prst="rect">
            <a:avLst/>
          </a:prstGeom>
          <a:noFill/>
        </p:spPr>
        <p:txBody>
          <a:bodyPr wrap="none" rtlCol="0">
            <a:spAutoFit/>
          </a:bodyPr>
          <a:lstStyle/>
          <a:p>
            <a:r>
              <a:rPr lang="en-AU" sz="3200" dirty="0" smtClean="0"/>
              <a:t>........ And </a:t>
            </a:r>
            <a:r>
              <a:rPr lang="en-AU" sz="3200" smtClean="0"/>
              <a:t>prices are </a:t>
            </a:r>
            <a:r>
              <a:rPr lang="en-AU" sz="3200" dirty="0" smtClean="0"/>
              <a:t>being cut................</a:t>
            </a:r>
            <a:endParaRPr lang="en-AU"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8662" y="428604"/>
            <a:ext cx="7286676" cy="5632311"/>
          </a:xfrm>
          <a:prstGeom prst="rect">
            <a:avLst/>
          </a:prstGeom>
          <a:ln>
            <a:solidFill>
              <a:schemeClr val="tx2">
                <a:lumMod val="75000"/>
              </a:schemeClr>
            </a:solidFill>
          </a:ln>
        </p:spPr>
        <p:txBody>
          <a:bodyPr wrap="square">
            <a:spAutoFit/>
          </a:bodyPr>
          <a:lstStyle/>
          <a:p>
            <a:r>
              <a:rPr lang="en-AU" sz="4000" dirty="0" smtClean="0"/>
              <a:t>1Jn 2:16  For </a:t>
            </a:r>
            <a:r>
              <a:rPr lang="en-AU" sz="4000" u="sng" dirty="0" smtClean="0"/>
              <a:t>all that </a:t>
            </a:r>
            <a:r>
              <a:rPr lang="en-AU" sz="4000" i="1" u="sng" dirty="0" smtClean="0"/>
              <a:t>is in the world,</a:t>
            </a:r>
            <a:r>
              <a:rPr lang="en-AU" sz="4000" i="1" dirty="0" smtClean="0"/>
              <a:t> the lust of the flesh, and the lust of the eyes, and the pride of life, is not of the Father, but is of the world. </a:t>
            </a:r>
          </a:p>
          <a:p>
            <a:r>
              <a:rPr lang="en-AU" sz="4000" dirty="0" smtClean="0"/>
              <a:t>1Jn 2:17  And </a:t>
            </a:r>
            <a:r>
              <a:rPr lang="en-AU" sz="4000" u="sng" dirty="0" smtClean="0"/>
              <a:t>the world </a:t>
            </a:r>
            <a:r>
              <a:rPr lang="en-AU" sz="4000" u="sng" dirty="0" err="1" smtClean="0"/>
              <a:t>passeth</a:t>
            </a:r>
            <a:r>
              <a:rPr lang="en-AU" sz="4000" u="sng" dirty="0" smtClean="0"/>
              <a:t> away</a:t>
            </a:r>
            <a:r>
              <a:rPr lang="en-AU" sz="4000" dirty="0" smtClean="0"/>
              <a:t>, and the lust thereof: but he that doeth the will of God </a:t>
            </a:r>
            <a:r>
              <a:rPr lang="en-AU" sz="4000" dirty="0" err="1" smtClean="0"/>
              <a:t>abideth</a:t>
            </a:r>
            <a:r>
              <a:rPr lang="en-AU" sz="4000" dirty="0" smtClean="0"/>
              <a:t> forever.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2009-12-23-161723-3.jpg"/>
          <p:cNvPicPr>
            <a:picLocks noChangeAspect="1"/>
          </p:cNvPicPr>
          <p:nvPr/>
        </p:nvPicPr>
        <p:blipFill>
          <a:blip r:embed="rId3"/>
          <a:srcRect l="6682" t="67387" r="62690" b="12314"/>
          <a:stretch>
            <a:fillRect/>
          </a:stretch>
        </p:blipFill>
        <p:spPr>
          <a:xfrm>
            <a:off x="2428860" y="2500306"/>
            <a:ext cx="4071966" cy="3817466"/>
          </a:xfrm>
          <a:prstGeom prst="rect">
            <a:avLst/>
          </a:prstGeom>
        </p:spPr>
      </p:pic>
      <p:sp>
        <p:nvSpPr>
          <p:cNvPr id="5" name="TextBox 4"/>
          <p:cNvSpPr txBox="1"/>
          <p:nvPr/>
        </p:nvSpPr>
        <p:spPr>
          <a:xfrm>
            <a:off x="642910" y="357166"/>
            <a:ext cx="7551106" cy="584775"/>
          </a:xfrm>
          <a:prstGeom prst="rect">
            <a:avLst/>
          </a:prstGeom>
          <a:noFill/>
        </p:spPr>
        <p:txBody>
          <a:bodyPr wrap="none" rtlCol="0">
            <a:spAutoFit/>
          </a:bodyPr>
          <a:lstStyle/>
          <a:p>
            <a:r>
              <a:rPr lang="en-AU" sz="3200" dirty="0" smtClean="0"/>
              <a:t>........ And a full on price crash ensues..........</a:t>
            </a:r>
            <a:endParaRPr lang="en-AU" sz="3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image2009-12-23-161723-4.jpg"/>
          <p:cNvPicPr>
            <a:picLocks noGrp="1" noChangeAspect="1"/>
          </p:cNvPicPr>
          <p:nvPr>
            <p:ph idx="1"/>
          </p:nvPr>
        </p:nvPicPr>
        <p:blipFill>
          <a:blip r:embed="rId3"/>
          <a:srcRect l="5894" t="67802" b="10416"/>
          <a:stretch>
            <a:fillRect/>
          </a:stretch>
        </p:blipFill>
        <p:spPr>
          <a:xfrm>
            <a:off x="357158" y="3714752"/>
            <a:ext cx="8509664" cy="2786082"/>
          </a:xfrm>
          <a:prstGeom prst="rect">
            <a:avLst/>
          </a:prstGeom>
        </p:spPr>
      </p:pic>
      <p:pic>
        <p:nvPicPr>
          <p:cNvPr id="5" name="Picture 4" descr="image2009-12-23-161723-4.jpg"/>
          <p:cNvPicPr>
            <a:picLocks noChangeAspect="1"/>
          </p:cNvPicPr>
          <p:nvPr/>
        </p:nvPicPr>
        <p:blipFill>
          <a:blip r:embed="rId3"/>
          <a:srcRect l="5894" t="5208" b="73958"/>
          <a:stretch>
            <a:fillRect/>
          </a:stretch>
        </p:blipFill>
        <p:spPr>
          <a:xfrm>
            <a:off x="285720" y="857232"/>
            <a:ext cx="8440714" cy="2643206"/>
          </a:xfrm>
          <a:prstGeom prst="rect">
            <a:avLst/>
          </a:prstGeom>
        </p:spPr>
      </p:pic>
      <p:sp>
        <p:nvSpPr>
          <p:cNvPr id="6" name="TextBox 5"/>
          <p:cNvSpPr txBox="1"/>
          <p:nvPr/>
        </p:nvSpPr>
        <p:spPr>
          <a:xfrm>
            <a:off x="714348" y="142852"/>
            <a:ext cx="8470973" cy="523220"/>
          </a:xfrm>
          <a:prstGeom prst="rect">
            <a:avLst/>
          </a:prstGeom>
          <a:noFill/>
        </p:spPr>
        <p:txBody>
          <a:bodyPr wrap="none" rtlCol="0">
            <a:spAutoFit/>
          </a:bodyPr>
          <a:lstStyle/>
          <a:p>
            <a:r>
              <a:rPr lang="en-AU" sz="2800" dirty="0" smtClean="0"/>
              <a:t>........ Filtering down to the Producers in the Village..........</a:t>
            </a:r>
            <a:endParaRPr lang="en-AU"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2009-12-23-161723-5.jpg"/>
          <p:cNvPicPr>
            <a:picLocks noChangeAspect="1"/>
          </p:cNvPicPr>
          <p:nvPr/>
        </p:nvPicPr>
        <p:blipFill>
          <a:blip r:embed="rId3"/>
          <a:srcRect l="4616" t="7499" b="49793"/>
          <a:stretch>
            <a:fillRect/>
          </a:stretch>
        </p:blipFill>
        <p:spPr>
          <a:xfrm rot="10800000">
            <a:off x="642910" y="1500174"/>
            <a:ext cx="7523212" cy="4764896"/>
          </a:xfrm>
          <a:prstGeom prst="rect">
            <a:avLst/>
          </a:prstGeom>
        </p:spPr>
      </p:pic>
      <p:sp>
        <p:nvSpPr>
          <p:cNvPr id="3" name="TextBox 2"/>
          <p:cNvSpPr txBox="1"/>
          <p:nvPr/>
        </p:nvSpPr>
        <p:spPr>
          <a:xfrm>
            <a:off x="795310" y="509566"/>
            <a:ext cx="7655301" cy="584775"/>
          </a:xfrm>
          <a:prstGeom prst="rect">
            <a:avLst/>
          </a:prstGeom>
          <a:noFill/>
        </p:spPr>
        <p:txBody>
          <a:bodyPr wrap="none" rtlCol="0">
            <a:spAutoFit/>
          </a:bodyPr>
          <a:lstStyle/>
          <a:p>
            <a:r>
              <a:rPr lang="en-AU" sz="3200" dirty="0" smtClean="0"/>
              <a:t>........ And ending in the inevitable Crash........</a:t>
            </a:r>
            <a:endParaRPr lang="en-AU"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3174" y="2643182"/>
            <a:ext cx="3401637" cy="523220"/>
          </a:xfrm>
          <a:prstGeom prst="rect">
            <a:avLst/>
          </a:prstGeom>
          <a:noFill/>
        </p:spPr>
        <p:txBody>
          <a:bodyPr wrap="none" rtlCol="0">
            <a:spAutoFit/>
          </a:bodyPr>
          <a:lstStyle/>
          <a:p>
            <a:r>
              <a:rPr lang="en-AU" sz="2800" dirty="0" smtClean="0"/>
              <a:t>So why did it happen?</a:t>
            </a:r>
            <a:endParaRPr lang="en-AU"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910" y="500042"/>
            <a:ext cx="6933501" cy="646331"/>
          </a:xfrm>
          <a:prstGeom prst="rect">
            <a:avLst/>
          </a:prstGeom>
          <a:noFill/>
        </p:spPr>
        <p:txBody>
          <a:bodyPr wrap="none" rtlCol="0">
            <a:spAutoFit/>
          </a:bodyPr>
          <a:lstStyle/>
          <a:p>
            <a:r>
              <a:rPr lang="en-AU" sz="3600" dirty="0" smtClean="0"/>
              <a:t>What we will do in this Presentation</a:t>
            </a:r>
            <a:endParaRPr lang="en-AU" sz="3600" dirty="0"/>
          </a:p>
        </p:txBody>
      </p:sp>
      <p:sp>
        <p:nvSpPr>
          <p:cNvPr id="3" name="TextBox 2"/>
          <p:cNvSpPr txBox="1"/>
          <p:nvPr/>
        </p:nvSpPr>
        <p:spPr>
          <a:xfrm>
            <a:off x="1214414" y="1595021"/>
            <a:ext cx="7072362" cy="3416320"/>
          </a:xfrm>
          <a:prstGeom prst="rect">
            <a:avLst/>
          </a:prstGeom>
          <a:noFill/>
        </p:spPr>
        <p:txBody>
          <a:bodyPr wrap="square" rtlCol="0">
            <a:spAutoFit/>
          </a:bodyPr>
          <a:lstStyle/>
          <a:p>
            <a:r>
              <a:rPr lang="en-AU" sz="2400" dirty="0" smtClean="0"/>
              <a:t>-Two foundation principles of Economics</a:t>
            </a:r>
          </a:p>
          <a:p>
            <a:endParaRPr lang="en-AU" sz="2400" dirty="0" smtClean="0"/>
          </a:p>
          <a:p>
            <a:r>
              <a:rPr lang="en-AU" sz="2400" dirty="0" smtClean="0"/>
              <a:t>-What Actually Happened in the GFC</a:t>
            </a:r>
          </a:p>
          <a:p>
            <a:endParaRPr lang="en-AU" sz="2400" dirty="0" smtClean="0"/>
          </a:p>
          <a:p>
            <a:r>
              <a:rPr lang="en-AU" sz="2400" dirty="0" smtClean="0"/>
              <a:t>-What impact it is likely to have on:</a:t>
            </a:r>
          </a:p>
          <a:p>
            <a:r>
              <a:rPr lang="en-AU" sz="2400" dirty="0" smtClean="0"/>
              <a:t>       Russia, Europe, Israel, Australia</a:t>
            </a:r>
          </a:p>
          <a:p>
            <a:endParaRPr lang="en-AU" sz="2400" dirty="0" smtClean="0"/>
          </a:p>
          <a:p>
            <a:r>
              <a:rPr lang="en-AU" sz="2400" dirty="0" smtClean="0"/>
              <a:t>-Close with some thoughts about our times</a:t>
            </a:r>
          </a:p>
          <a:p>
            <a:r>
              <a:rPr lang="en-AU" sz="2400" dirty="0" smtClean="0"/>
              <a:t>	Liberal economics, and the return of Christ</a:t>
            </a:r>
            <a:endParaRPr lang="en-AU"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0298" y="785794"/>
            <a:ext cx="4362156" cy="4278094"/>
          </a:xfrm>
          <a:prstGeom prst="rect">
            <a:avLst/>
          </a:prstGeom>
          <a:noFill/>
        </p:spPr>
        <p:txBody>
          <a:bodyPr wrap="none" rtlCol="0">
            <a:spAutoFit/>
          </a:bodyPr>
          <a:lstStyle/>
          <a:p>
            <a:pPr algn="ctr"/>
            <a:r>
              <a:rPr lang="en-AU" sz="2800" dirty="0" smtClean="0"/>
              <a:t>Two Foundation Principles </a:t>
            </a:r>
          </a:p>
          <a:p>
            <a:pPr algn="ctr"/>
            <a:r>
              <a:rPr lang="en-AU" sz="2800" dirty="0" smtClean="0"/>
              <a:t>of Finance and Economics:</a:t>
            </a:r>
          </a:p>
          <a:p>
            <a:endParaRPr lang="en-AU" sz="2800" dirty="0" smtClean="0"/>
          </a:p>
          <a:p>
            <a:endParaRPr lang="en-AU" sz="2800" dirty="0" smtClean="0"/>
          </a:p>
          <a:p>
            <a:pPr algn="ctr"/>
            <a:r>
              <a:rPr lang="en-AU" sz="2800" dirty="0" smtClean="0"/>
              <a:t>Money</a:t>
            </a:r>
          </a:p>
          <a:p>
            <a:pPr algn="ctr"/>
            <a:endParaRPr lang="en-AU" sz="2800" dirty="0" smtClean="0"/>
          </a:p>
          <a:p>
            <a:pPr algn="ctr"/>
            <a:r>
              <a:rPr lang="en-AU" sz="2800" dirty="0" smtClean="0"/>
              <a:t>Supply and Demand</a:t>
            </a:r>
          </a:p>
          <a:p>
            <a:pPr algn="ctr"/>
            <a:endParaRPr lang="en-AU" sz="2800" dirty="0"/>
          </a:p>
          <a:p>
            <a:endParaRPr lang="en-AU" sz="1600" dirty="0" smtClean="0"/>
          </a:p>
          <a:p>
            <a:endParaRPr lang="en-AU" sz="1600" dirty="0"/>
          </a:p>
          <a:p>
            <a:endParaRPr lang="en-AU"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306" y="2714620"/>
            <a:ext cx="1499385" cy="646331"/>
          </a:xfrm>
          <a:prstGeom prst="rect">
            <a:avLst/>
          </a:prstGeom>
          <a:noFill/>
        </p:spPr>
        <p:txBody>
          <a:bodyPr wrap="none" rtlCol="0">
            <a:spAutoFit/>
          </a:bodyPr>
          <a:lstStyle/>
          <a:p>
            <a:r>
              <a:rPr lang="en-AU" sz="3600" dirty="0" smtClean="0"/>
              <a:t>Money</a:t>
            </a:r>
            <a:endParaRPr lang="en-AU"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modvoxpop.files.wordpress.com/2009/05/grain2.jpg"/>
          <p:cNvPicPr>
            <a:picLocks noChangeAspect="1" noChangeArrowheads="1"/>
          </p:cNvPicPr>
          <p:nvPr/>
        </p:nvPicPr>
        <p:blipFill>
          <a:blip r:embed="rId3" cstate="print"/>
          <a:srcRect/>
          <a:stretch>
            <a:fillRect/>
          </a:stretch>
        </p:blipFill>
        <p:spPr bwMode="auto">
          <a:xfrm>
            <a:off x="6858016" y="2285992"/>
            <a:ext cx="2153273" cy="1857388"/>
          </a:xfrm>
          <a:prstGeom prst="rect">
            <a:avLst/>
          </a:prstGeom>
          <a:noFill/>
        </p:spPr>
      </p:pic>
      <p:sp>
        <p:nvSpPr>
          <p:cNvPr id="8" name="TextBox 7"/>
          <p:cNvSpPr txBox="1"/>
          <p:nvPr/>
        </p:nvSpPr>
        <p:spPr>
          <a:xfrm>
            <a:off x="285720" y="214290"/>
            <a:ext cx="4310732" cy="646331"/>
          </a:xfrm>
          <a:prstGeom prst="rect">
            <a:avLst/>
          </a:prstGeom>
          <a:noFill/>
        </p:spPr>
        <p:txBody>
          <a:bodyPr wrap="none" rtlCol="0">
            <a:spAutoFit/>
          </a:bodyPr>
          <a:lstStyle/>
          <a:p>
            <a:r>
              <a:rPr lang="en-AU" sz="3600" b="1" dirty="0" smtClean="0"/>
              <a:t>First Money - </a:t>
            </a:r>
            <a:r>
              <a:rPr lang="en-AU" sz="3600" b="1" u="sng" dirty="0" smtClean="0"/>
              <a:t>BARTER</a:t>
            </a:r>
            <a:endParaRPr lang="en-AU" sz="3600" b="1" u="sng" dirty="0"/>
          </a:p>
        </p:txBody>
      </p:sp>
      <p:pic>
        <p:nvPicPr>
          <p:cNvPr id="9" name="Picture 3" descr="C:\Photos\Kodak Pictures 1\2004-04-20\100_0351.JPG"/>
          <p:cNvPicPr>
            <a:picLocks noChangeAspect="1" noChangeArrowheads="1"/>
          </p:cNvPicPr>
          <p:nvPr/>
        </p:nvPicPr>
        <p:blipFill>
          <a:blip r:embed="rId4" cstate="print"/>
          <a:srcRect/>
          <a:stretch>
            <a:fillRect/>
          </a:stretch>
        </p:blipFill>
        <p:spPr bwMode="auto">
          <a:xfrm>
            <a:off x="0" y="2214554"/>
            <a:ext cx="2762268" cy="2071702"/>
          </a:xfrm>
          <a:prstGeom prst="rect">
            <a:avLst/>
          </a:prstGeom>
          <a:noFill/>
        </p:spPr>
      </p:pic>
      <p:cxnSp>
        <p:nvCxnSpPr>
          <p:cNvPr id="11" name="Straight Arrow Connector 10"/>
          <p:cNvCxnSpPr/>
          <p:nvPr/>
        </p:nvCxnSpPr>
        <p:spPr>
          <a:xfrm>
            <a:off x="3000364" y="4071942"/>
            <a:ext cx="3643338" cy="1588"/>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3000364" y="2357430"/>
            <a:ext cx="3438516" cy="952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86182" y="3071810"/>
            <a:ext cx="1946430" cy="369332"/>
          </a:xfrm>
          <a:prstGeom prst="rect">
            <a:avLst/>
          </a:prstGeom>
          <a:noFill/>
        </p:spPr>
        <p:txBody>
          <a:bodyPr wrap="none" rtlCol="0">
            <a:spAutoFit/>
          </a:bodyPr>
          <a:lstStyle/>
          <a:p>
            <a:r>
              <a:rPr lang="en-AU" dirty="0" smtClean="0"/>
              <a:t>1 Fish = 100 Grains</a:t>
            </a:r>
            <a:endParaRPr lang="en-AU" dirty="0"/>
          </a:p>
        </p:txBody>
      </p:sp>
      <p:sp>
        <p:nvSpPr>
          <p:cNvPr id="2" name="TextBox 1"/>
          <p:cNvSpPr txBox="1"/>
          <p:nvPr/>
        </p:nvSpPr>
        <p:spPr>
          <a:xfrm>
            <a:off x="0" y="3929066"/>
            <a:ext cx="554960" cy="369332"/>
          </a:xfrm>
          <a:prstGeom prst="rect">
            <a:avLst/>
          </a:prstGeom>
          <a:noFill/>
          <a:ln w="19050">
            <a:solidFill>
              <a:schemeClr val="tx2">
                <a:lumMod val="60000"/>
                <a:lumOff val="40000"/>
              </a:schemeClr>
            </a:solidFill>
          </a:ln>
        </p:spPr>
        <p:txBody>
          <a:bodyPr wrap="none" rtlCol="0">
            <a:spAutoFit/>
          </a:bodyPr>
          <a:lstStyle/>
          <a:p>
            <a:r>
              <a:rPr lang="en-AU" dirty="0" smtClean="0"/>
              <a:t>Fish</a:t>
            </a:r>
            <a:endParaRPr lang="en-AU" dirty="0"/>
          </a:p>
        </p:txBody>
      </p:sp>
      <p:sp>
        <p:nvSpPr>
          <p:cNvPr id="6" name="TextBox 5"/>
          <p:cNvSpPr txBox="1"/>
          <p:nvPr/>
        </p:nvSpPr>
        <p:spPr>
          <a:xfrm>
            <a:off x="6929454" y="2500306"/>
            <a:ext cx="691279" cy="369332"/>
          </a:xfrm>
          <a:prstGeom prst="rect">
            <a:avLst/>
          </a:prstGeom>
          <a:noFill/>
          <a:ln w="19050">
            <a:solidFill>
              <a:srgbClr val="FFC000"/>
            </a:solidFill>
          </a:ln>
        </p:spPr>
        <p:txBody>
          <a:bodyPr wrap="none" rtlCol="0">
            <a:spAutoFit/>
          </a:bodyPr>
          <a:lstStyle/>
          <a:p>
            <a:r>
              <a:rPr lang="en-AU" dirty="0" smtClean="0"/>
              <a:t>Grain</a:t>
            </a:r>
            <a:endParaRPr lang="en-AU" dirty="0"/>
          </a:p>
        </p:txBody>
      </p:sp>
      <p:cxnSp>
        <p:nvCxnSpPr>
          <p:cNvPr id="13" name="Straight Arrow Connector 12"/>
          <p:cNvCxnSpPr/>
          <p:nvPr/>
        </p:nvCxnSpPr>
        <p:spPr>
          <a:xfrm rot="5400000" flipH="1" flipV="1">
            <a:off x="392877" y="3750471"/>
            <a:ext cx="28575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36823 -2.59259E-6 L -2.22222E-6 -2.59259E-6 " pathEditMode="relative" rAng="0" ptsTypes="AA">
                                      <p:cBhvr>
                                        <p:cTn id="6" dur="2000" fill="hold"/>
                                        <p:tgtEl>
                                          <p:spTgt spid="12"/>
                                        </p:tgtEl>
                                        <p:attrNameLst>
                                          <p:attrName>ppt_x</p:attrName>
                                          <p:attrName>ppt_y</p:attrName>
                                        </p:attrNameLst>
                                      </p:cBhvr>
                                      <p:rCtr x="-184" y="0"/>
                                    </p:animMotion>
                                  </p:childTnLst>
                                </p:cTn>
                              </p:par>
                              <p:par>
                                <p:cTn id="7" presetID="63" presetClass="path" presetSubtype="0" accel="50000" decel="50000" fill="hold" nodeType="withEffect">
                                  <p:stCondLst>
                                    <p:cond delay="0"/>
                                  </p:stCondLst>
                                  <p:childTnLst>
                                    <p:animMotion origin="layout" path="M -0.37795 -4.44444E-6 L 0 -4.44444E-6 " pathEditMode="relative" rAng="0" ptsTypes="AA">
                                      <p:cBhvr>
                                        <p:cTn id="8" dur="2000" fill="hold"/>
                                        <p:tgtEl>
                                          <p:spTgt spid="11"/>
                                        </p:tgtEl>
                                        <p:attrNameLst>
                                          <p:attrName>ppt_x</p:attrName>
                                          <p:attrName>ppt_y</p:attrName>
                                        </p:attrNameLst>
                                      </p:cBhvr>
                                      <p:rCtr x="1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modvoxpop.files.wordpress.com/2009/05/grain2.jpg"/>
          <p:cNvPicPr>
            <a:picLocks noChangeAspect="1" noChangeArrowheads="1"/>
          </p:cNvPicPr>
          <p:nvPr/>
        </p:nvPicPr>
        <p:blipFill>
          <a:blip r:embed="rId3" cstate="print"/>
          <a:srcRect/>
          <a:stretch>
            <a:fillRect/>
          </a:stretch>
        </p:blipFill>
        <p:spPr bwMode="auto">
          <a:xfrm>
            <a:off x="6715140" y="1404456"/>
            <a:ext cx="2003529" cy="1329400"/>
          </a:xfrm>
          <a:prstGeom prst="rect">
            <a:avLst/>
          </a:prstGeom>
          <a:noFill/>
        </p:spPr>
      </p:pic>
      <p:sp>
        <p:nvSpPr>
          <p:cNvPr id="8" name="TextBox 7"/>
          <p:cNvSpPr txBox="1"/>
          <p:nvPr/>
        </p:nvSpPr>
        <p:spPr>
          <a:xfrm>
            <a:off x="285720" y="214290"/>
            <a:ext cx="6799169" cy="646331"/>
          </a:xfrm>
          <a:prstGeom prst="rect">
            <a:avLst/>
          </a:prstGeom>
          <a:noFill/>
        </p:spPr>
        <p:txBody>
          <a:bodyPr wrap="none" rtlCol="0">
            <a:spAutoFit/>
          </a:bodyPr>
          <a:lstStyle/>
          <a:p>
            <a:r>
              <a:rPr lang="en-AU" sz="3600" b="1" dirty="0" smtClean="0"/>
              <a:t>And Then........ </a:t>
            </a:r>
            <a:r>
              <a:rPr lang="en-AU" sz="3600" b="1" u="sng" dirty="0" smtClean="0"/>
              <a:t>Commodity</a:t>
            </a:r>
            <a:r>
              <a:rPr lang="en-AU" sz="3600" b="1" dirty="0" smtClean="0"/>
              <a:t> Money</a:t>
            </a:r>
            <a:endParaRPr lang="en-AU" sz="3600" b="1" dirty="0"/>
          </a:p>
        </p:txBody>
      </p:sp>
      <p:pic>
        <p:nvPicPr>
          <p:cNvPr id="9" name="Picture 3" descr="C:\Photos\Kodak Pictures 1\2004-04-20\100_0351.JPG"/>
          <p:cNvPicPr>
            <a:picLocks noChangeAspect="1" noChangeArrowheads="1"/>
          </p:cNvPicPr>
          <p:nvPr/>
        </p:nvPicPr>
        <p:blipFill>
          <a:blip r:embed="rId4" cstate="print"/>
          <a:srcRect/>
          <a:stretch>
            <a:fillRect/>
          </a:stretch>
        </p:blipFill>
        <p:spPr bwMode="auto">
          <a:xfrm>
            <a:off x="571472" y="1427148"/>
            <a:ext cx="2053581" cy="1540186"/>
          </a:xfrm>
          <a:prstGeom prst="rect">
            <a:avLst/>
          </a:prstGeom>
          <a:noFill/>
        </p:spPr>
      </p:pic>
      <p:cxnSp>
        <p:nvCxnSpPr>
          <p:cNvPr id="12" name="Straight Arrow Connector 11"/>
          <p:cNvCxnSpPr/>
          <p:nvPr/>
        </p:nvCxnSpPr>
        <p:spPr>
          <a:xfrm rot="10800000">
            <a:off x="2928926" y="1643050"/>
            <a:ext cx="3438516" cy="9524"/>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14744" y="1285860"/>
            <a:ext cx="1946430" cy="369332"/>
          </a:xfrm>
          <a:prstGeom prst="rect">
            <a:avLst/>
          </a:prstGeom>
          <a:noFill/>
        </p:spPr>
        <p:txBody>
          <a:bodyPr wrap="none" rtlCol="0">
            <a:spAutoFit/>
          </a:bodyPr>
          <a:lstStyle/>
          <a:p>
            <a:r>
              <a:rPr lang="en-AU" dirty="0" smtClean="0"/>
              <a:t>1 Fish = 100 Grains</a:t>
            </a:r>
            <a:endParaRPr lang="en-AU" dirty="0"/>
          </a:p>
        </p:txBody>
      </p:sp>
      <p:pic>
        <p:nvPicPr>
          <p:cNvPr id="10" name="Picture 2" descr="http://josmith43.files.wordpress.com/2009/04/gold-nugget.jpg"/>
          <p:cNvPicPr>
            <a:picLocks noChangeAspect="1" noChangeArrowheads="1"/>
          </p:cNvPicPr>
          <p:nvPr/>
        </p:nvPicPr>
        <p:blipFill>
          <a:blip r:embed="rId5" cstate="print"/>
          <a:srcRect/>
          <a:stretch>
            <a:fillRect/>
          </a:stretch>
        </p:blipFill>
        <p:spPr bwMode="auto">
          <a:xfrm>
            <a:off x="3929058" y="5286388"/>
            <a:ext cx="1285884" cy="1100293"/>
          </a:xfrm>
          <a:prstGeom prst="rect">
            <a:avLst/>
          </a:prstGeom>
          <a:noFill/>
        </p:spPr>
      </p:pic>
      <p:cxnSp>
        <p:nvCxnSpPr>
          <p:cNvPr id="13" name="Straight Arrow Connector 12"/>
          <p:cNvCxnSpPr/>
          <p:nvPr/>
        </p:nvCxnSpPr>
        <p:spPr>
          <a:xfrm rot="5400000" flipH="1" flipV="1">
            <a:off x="5250661" y="3107529"/>
            <a:ext cx="2214578" cy="2000264"/>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2000232" y="3286124"/>
            <a:ext cx="2000264" cy="1714512"/>
          </a:xfrm>
          <a:prstGeom prst="straightConnector1">
            <a:avLst/>
          </a:prstGeom>
          <a:ln w="38100">
            <a:solidFill>
              <a:schemeClr val="tx2">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00826" y="4143380"/>
            <a:ext cx="2301271" cy="369332"/>
          </a:xfrm>
          <a:prstGeom prst="rect">
            <a:avLst/>
          </a:prstGeom>
          <a:noFill/>
        </p:spPr>
        <p:txBody>
          <a:bodyPr wrap="none" rtlCol="0">
            <a:spAutoFit/>
          </a:bodyPr>
          <a:lstStyle/>
          <a:p>
            <a:r>
              <a:rPr lang="en-AU" dirty="0" smtClean="0"/>
              <a:t>1 Shekel = 1000 Grains</a:t>
            </a:r>
            <a:endParaRPr lang="en-AU" dirty="0"/>
          </a:p>
        </p:txBody>
      </p:sp>
      <p:sp>
        <p:nvSpPr>
          <p:cNvPr id="24" name="TextBox 23"/>
          <p:cNvSpPr txBox="1"/>
          <p:nvPr/>
        </p:nvSpPr>
        <p:spPr>
          <a:xfrm>
            <a:off x="785786" y="4000504"/>
            <a:ext cx="1998239" cy="1200329"/>
          </a:xfrm>
          <a:prstGeom prst="rect">
            <a:avLst/>
          </a:prstGeom>
          <a:noFill/>
          <a:ln w="28575">
            <a:solidFill>
              <a:schemeClr val="tx1"/>
            </a:solidFill>
          </a:ln>
        </p:spPr>
        <p:txBody>
          <a:bodyPr wrap="none" rtlCol="0">
            <a:spAutoFit/>
          </a:bodyPr>
          <a:lstStyle/>
          <a:p>
            <a:r>
              <a:rPr lang="en-AU" dirty="0" smtClean="0"/>
              <a:t>How Many Fish</a:t>
            </a:r>
          </a:p>
          <a:p>
            <a:r>
              <a:rPr lang="en-AU" dirty="0" smtClean="0"/>
              <a:t>For:  1 Shekel?</a:t>
            </a:r>
          </a:p>
          <a:p>
            <a:endParaRPr lang="en-AU" dirty="0" smtClean="0"/>
          </a:p>
          <a:p>
            <a:r>
              <a:rPr lang="en-AU" dirty="0" smtClean="0"/>
              <a:t>1 Shekel = _?_ Fish </a:t>
            </a:r>
            <a:endParaRPr lang="en-AU" dirty="0"/>
          </a:p>
        </p:txBody>
      </p:sp>
      <p:sp>
        <p:nvSpPr>
          <p:cNvPr id="2" name="TextBox 1"/>
          <p:cNvSpPr txBox="1"/>
          <p:nvPr/>
        </p:nvSpPr>
        <p:spPr>
          <a:xfrm>
            <a:off x="785786" y="2500306"/>
            <a:ext cx="554960" cy="369332"/>
          </a:xfrm>
          <a:prstGeom prst="rect">
            <a:avLst/>
          </a:prstGeom>
          <a:noFill/>
          <a:ln w="19050">
            <a:solidFill>
              <a:schemeClr val="tx2">
                <a:lumMod val="60000"/>
                <a:lumOff val="40000"/>
              </a:schemeClr>
            </a:solidFill>
          </a:ln>
        </p:spPr>
        <p:txBody>
          <a:bodyPr wrap="none" rtlCol="0">
            <a:spAutoFit/>
          </a:bodyPr>
          <a:lstStyle/>
          <a:p>
            <a:r>
              <a:rPr lang="en-AU" dirty="0" smtClean="0"/>
              <a:t>Fish</a:t>
            </a:r>
            <a:endParaRPr lang="en-AU" dirty="0"/>
          </a:p>
        </p:txBody>
      </p:sp>
      <p:sp>
        <p:nvSpPr>
          <p:cNvPr id="6" name="TextBox 5"/>
          <p:cNvSpPr txBox="1"/>
          <p:nvPr/>
        </p:nvSpPr>
        <p:spPr>
          <a:xfrm>
            <a:off x="6858016" y="1500174"/>
            <a:ext cx="691279" cy="369332"/>
          </a:xfrm>
          <a:prstGeom prst="rect">
            <a:avLst/>
          </a:prstGeom>
          <a:noFill/>
          <a:ln w="19050">
            <a:solidFill>
              <a:srgbClr val="FFC000"/>
            </a:solidFill>
          </a:ln>
        </p:spPr>
        <p:txBody>
          <a:bodyPr wrap="none" rtlCol="0">
            <a:spAutoFit/>
          </a:bodyPr>
          <a:lstStyle/>
          <a:p>
            <a:r>
              <a:rPr lang="en-AU" dirty="0" smtClean="0"/>
              <a:t>Grain</a:t>
            </a:r>
            <a:endParaRPr lang="en-AU" dirty="0"/>
          </a:p>
        </p:txBody>
      </p:sp>
      <p:sp>
        <p:nvSpPr>
          <p:cNvPr id="22" name="TextBox 21"/>
          <p:cNvSpPr txBox="1"/>
          <p:nvPr/>
        </p:nvSpPr>
        <p:spPr>
          <a:xfrm>
            <a:off x="4572000" y="5286388"/>
            <a:ext cx="627095" cy="369332"/>
          </a:xfrm>
          <a:prstGeom prst="rect">
            <a:avLst/>
          </a:prstGeom>
          <a:noFill/>
          <a:ln w="19050">
            <a:solidFill>
              <a:srgbClr val="FFC000"/>
            </a:solidFill>
          </a:ln>
        </p:spPr>
        <p:txBody>
          <a:bodyPr wrap="none" rtlCol="0">
            <a:spAutoFit/>
          </a:bodyPr>
          <a:lstStyle/>
          <a:p>
            <a:r>
              <a:rPr lang="en-AU" dirty="0" smtClean="0">
                <a:solidFill>
                  <a:schemeClr val="bg1"/>
                </a:solidFill>
              </a:rPr>
              <a:t>Gold</a:t>
            </a:r>
            <a:endParaRPr lang="en-AU"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ox(i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strVal val="#ppt_w*0.70"/>
                                          </p:val>
                                        </p:tav>
                                        <p:tav tm="100000">
                                          <p:val>
                                            <p:strVal val="#ppt_w"/>
                                          </p:val>
                                        </p:tav>
                                      </p:tavLst>
                                    </p:anim>
                                    <p:anim calcmode="lin" valueType="num">
                                      <p:cBhvr>
                                        <p:cTn id="20" dur="1000" fill="hold"/>
                                        <p:tgtEl>
                                          <p:spTgt spid="20"/>
                                        </p:tgtEl>
                                        <p:attrNameLst>
                                          <p:attrName>ppt_h</p:attrName>
                                        </p:attrNameLst>
                                      </p:cBhvr>
                                      <p:tavLst>
                                        <p:tav tm="0">
                                          <p:val>
                                            <p:strVal val="#ppt_h"/>
                                          </p:val>
                                        </p:tav>
                                        <p:tav tm="100000">
                                          <p:val>
                                            <p:strVal val="#ppt_h"/>
                                          </p:val>
                                        </p:tav>
                                      </p:tavLst>
                                    </p:anim>
                                    <p:animEffect transition="in" filter="fade">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modvoxpop.files.wordpress.com/2009/05/grain2.jpg"/>
          <p:cNvPicPr>
            <a:picLocks noChangeAspect="1" noChangeArrowheads="1"/>
          </p:cNvPicPr>
          <p:nvPr/>
        </p:nvPicPr>
        <p:blipFill>
          <a:blip r:embed="rId3" cstate="print"/>
          <a:srcRect/>
          <a:stretch>
            <a:fillRect/>
          </a:stretch>
        </p:blipFill>
        <p:spPr bwMode="auto">
          <a:xfrm>
            <a:off x="6715140" y="1404456"/>
            <a:ext cx="2003529" cy="1329400"/>
          </a:xfrm>
          <a:prstGeom prst="rect">
            <a:avLst/>
          </a:prstGeom>
          <a:noFill/>
        </p:spPr>
      </p:pic>
      <p:sp>
        <p:nvSpPr>
          <p:cNvPr id="8" name="TextBox 7"/>
          <p:cNvSpPr txBox="1"/>
          <p:nvPr/>
        </p:nvSpPr>
        <p:spPr>
          <a:xfrm>
            <a:off x="285720" y="214290"/>
            <a:ext cx="5276829" cy="646331"/>
          </a:xfrm>
          <a:prstGeom prst="rect">
            <a:avLst/>
          </a:prstGeom>
          <a:noFill/>
        </p:spPr>
        <p:txBody>
          <a:bodyPr wrap="none" rtlCol="0">
            <a:spAutoFit/>
          </a:bodyPr>
          <a:lstStyle/>
          <a:p>
            <a:r>
              <a:rPr lang="en-AU" sz="3600" b="1" dirty="0" smtClean="0"/>
              <a:t>And Then........</a:t>
            </a:r>
            <a:r>
              <a:rPr lang="en-AU" sz="3600" b="1" u="sng" dirty="0" smtClean="0"/>
              <a:t> Fiat </a:t>
            </a:r>
            <a:r>
              <a:rPr lang="en-AU" sz="3600" b="1" dirty="0" smtClean="0"/>
              <a:t>Money</a:t>
            </a:r>
            <a:endParaRPr lang="en-AU" sz="3600" b="1" dirty="0"/>
          </a:p>
        </p:txBody>
      </p:sp>
      <p:pic>
        <p:nvPicPr>
          <p:cNvPr id="9" name="Picture 3" descr="C:\Photos\Kodak Pictures 1\2004-04-20\100_0351.JPG"/>
          <p:cNvPicPr>
            <a:picLocks noChangeAspect="1" noChangeArrowheads="1"/>
          </p:cNvPicPr>
          <p:nvPr/>
        </p:nvPicPr>
        <p:blipFill>
          <a:blip r:embed="rId4" cstate="print"/>
          <a:srcRect/>
          <a:stretch>
            <a:fillRect/>
          </a:stretch>
        </p:blipFill>
        <p:spPr bwMode="auto">
          <a:xfrm>
            <a:off x="571472" y="1427148"/>
            <a:ext cx="2053581" cy="1540186"/>
          </a:xfrm>
          <a:prstGeom prst="rect">
            <a:avLst/>
          </a:prstGeom>
          <a:noFill/>
        </p:spPr>
      </p:pic>
      <p:cxnSp>
        <p:nvCxnSpPr>
          <p:cNvPr id="12" name="Straight Arrow Connector 11"/>
          <p:cNvCxnSpPr/>
          <p:nvPr/>
        </p:nvCxnSpPr>
        <p:spPr>
          <a:xfrm rot="10800000">
            <a:off x="2928926" y="1643050"/>
            <a:ext cx="3438516" cy="9524"/>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86182" y="1285860"/>
            <a:ext cx="1946430" cy="369332"/>
          </a:xfrm>
          <a:prstGeom prst="rect">
            <a:avLst/>
          </a:prstGeom>
          <a:noFill/>
        </p:spPr>
        <p:txBody>
          <a:bodyPr wrap="none" rtlCol="0">
            <a:spAutoFit/>
          </a:bodyPr>
          <a:lstStyle/>
          <a:p>
            <a:r>
              <a:rPr lang="en-AU" dirty="0" smtClean="0"/>
              <a:t>1 Fish = 100 Grains</a:t>
            </a:r>
            <a:endParaRPr lang="en-AU" dirty="0"/>
          </a:p>
        </p:txBody>
      </p:sp>
      <p:pic>
        <p:nvPicPr>
          <p:cNvPr id="10" name="Picture 2" descr="http://josmith43.files.wordpress.com/2009/04/gold-nugget.jpg"/>
          <p:cNvPicPr>
            <a:picLocks noChangeAspect="1" noChangeArrowheads="1"/>
          </p:cNvPicPr>
          <p:nvPr/>
        </p:nvPicPr>
        <p:blipFill>
          <a:blip r:embed="rId5" cstate="print"/>
          <a:srcRect/>
          <a:stretch>
            <a:fillRect/>
          </a:stretch>
        </p:blipFill>
        <p:spPr bwMode="auto">
          <a:xfrm>
            <a:off x="3929058" y="5286388"/>
            <a:ext cx="1285884" cy="1100293"/>
          </a:xfrm>
          <a:prstGeom prst="rect">
            <a:avLst/>
          </a:prstGeom>
          <a:noFill/>
        </p:spPr>
      </p:pic>
      <p:cxnSp>
        <p:nvCxnSpPr>
          <p:cNvPr id="13" name="Straight Arrow Connector 12"/>
          <p:cNvCxnSpPr/>
          <p:nvPr/>
        </p:nvCxnSpPr>
        <p:spPr>
          <a:xfrm rot="5400000" flipH="1" flipV="1">
            <a:off x="5250661" y="3107529"/>
            <a:ext cx="2214578" cy="2000264"/>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2000232" y="3286124"/>
            <a:ext cx="2000264" cy="1714512"/>
          </a:xfrm>
          <a:prstGeom prst="straightConnector1">
            <a:avLst/>
          </a:prstGeom>
          <a:ln w="38100">
            <a:solidFill>
              <a:schemeClr val="tx2">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00826" y="4143380"/>
            <a:ext cx="2301271" cy="369332"/>
          </a:xfrm>
          <a:prstGeom prst="rect">
            <a:avLst/>
          </a:prstGeom>
          <a:noFill/>
        </p:spPr>
        <p:txBody>
          <a:bodyPr wrap="none" rtlCol="0">
            <a:spAutoFit/>
          </a:bodyPr>
          <a:lstStyle/>
          <a:p>
            <a:r>
              <a:rPr lang="en-AU" dirty="0" smtClean="0"/>
              <a:t>1 Shekel = 1000 Grains</a:t>
            </a:r>
            <a:endParaRPr lang="en-AU" dirty="0"/>
          </a:p>
        </p:txBody>
      </p:sp>
      <p:sp>
        <p:nvSpPr>
          <p:cNvPr id="24" name="TextBox 23"/>
          <p:cNvSpPr txBox="1"/>
          <p:nvPr/>
        </p:nvSpPr>
        <p:spPr>
          <a:xfrm>
            <a:off x="1000100" y="4143380"/>
            <a:ext cx="1894045" cy="369332"/>
          </a:xfrm>
          <a:prstGeom prst="rect">
            <a:avLst/>
          </a:prstGeom>
          <a:noFill/>
          <a:ln w="28575">
            <a:noFill/>
          </a:ln>
        </p:spPr>
        <p:txBody>
          <a:bodyPr wrap="none" rtlCol="0">
            <a:spAutoFit/>
          </a:bodyPr>
          <a:lstStyle/>
          <a:p>
            <a:r>
              <a:rPr lang="en-AU" dirty="0" smtClean="0"/>
              <a:t>1 Shekel = 10 Fish </a:t>
            </a:r>
            <a:endParaRPr lang="en-AU" dirty="0"/>
          </a:p>
        </p:txBody>
      </p:sp>
      <p:sp>
        <p:nvSpPr>
          <p:cNvPr id="2" name="TextBox 1"/>
          <p:cNvSpPr txBox="1"/>
          <p:nvPr/>
        </p:nvSpPr>
        <p:spPr>
          <a:xfrm>
            <a:off x="785786" y="2500306"/>
            <a:ext cx="554960" cy="369332"/>
          </a:xfrm>
          <a:prstGeom prst="rect">
            <a:avLst/>
          </a:prstGeom>
          <a:noFill/>
          <a:ln w="19050">
            <a:solidFill>
              <a:schemeClr val="tx2">
                <a:lumMod val="60000"/>
                <a:lumOff val="40000"/>
              </a:schemeClr>
            </a:solidFill>
          </a:ln>
        </p:spPr>
        <p:txBody>
          <a:bodyPr wrap="none" rtlCol="0">
            <a:spAutoFit/>
          </a:bodyPr>
          <a:lstStyle/>
          <a:p>
            <a:r>
              <a:rPr lang="en-AU" dirty="0" smtClean="0"/>
              <a:t>Fish</a:t>
            </a:r>
            <a:endParaRPr lang="en-AU" dirty="0"/>
          </a:p>
        </p:txBody>
      </p:sp>
      <p:sp>
        <p:nvSpPr>
          <p:cNvPr id="6" name="TextBox 5"/>
          <p:cNvSpPr txBox="1"/>
          <p:nvPr/>
        </p:nvSpPr>
        <p:spPr>
          <a:xfrm>
            <a:off x="6858016" y="1500174"/>
            <a:ext cx="691279" cy="369332"/>
          </a:xfrm>
          <a:prstGeom prst="rect">
            <a:avLst/>
          </a:prstGeom>
          <a:noFill/>
          <a:ln w="19050">
            <a:solidFill>
              <a:srgbClr val="FFC000"/>
            </a:solidFill>
          </a:ln>
        </p:spPr>
        <p:txBody>
          <a:bodyPr wrap="none" rtlCol="0">
            <a:spAutoFit/>
          </a:bodyPr>
          <a:lstStyle/>
          <a:p>
            <a:r>
              <a:rPr lang="en-AU" dirty="0" smtClean="0"/>
              <a:t>Grain</a:t>
            </a:r>
            <a:endParaRPr lang="en-AU" dirty="0"/>
          </a:p>
        </p:txBody>
      </p:sp>
      <p:sp>
        <p:nvSpPr>
          <p:cNvPr id="22" name="TextBox 21"/>
          <p:cNvSpPr txBox="1"/>
          <p:nvPr/>
        </p:nvSpPr>
        <p:spPr>
          <a:xfrm>
            <a:off x="4572000" y="5286388"/>
            <a:ext cx="627095" cy="369332"/>
          </a:xfrm>
          <a:prstGeom prst="rect">
            <a:avLst/>
          </a:prstGeom>
          <a:noFill/>
          <a:ln w="19050">
            <a:solidFill>
              <a:srgbClr val="FFC000"/>
            </a:solidFill>
          </a:ln>
        </p:spPr>
        <p:txBody>
          <a:bodyPr wrap="none" rtlCol="0">
            <a:spAutoFit/>
          </a:bodyPr>
          <a:lstStyle/>
          <a:p>
            <a:r>
              <a:rPr lang="en-AU" dirty="0" smtClean="0">
                <a:solidFill>
                  <a:schemeClr val="bg1"/>
                </a:solidFill>
              </a:rPr>
              <a:t>Gold</a:t>
            </a:r>
            <a:endParaRPr lang="en-AU" dirty="0">
              <a:solidFill>
                <a:schemeClr val="bg1"/>
              </a:solidFill>
            </a:endParaRPr>
          </a:p>
        </p:txBody>
      </p:sp>
      <p:cxnSp>
        <p:nvCxnSpPr>
          <p:cNvPr id="18" name="Straight Arrow Connector 17"/>
          <p:cNvCxnSpPr/>
          <p:nvPr/>
        </p:nvCxnSpPr>
        <p:spPr>
          <a:xfrm rot="5400000">
            <a:off x="4036215" y="4607727"/>
            <a:ext cx="1071570" cy="1588"/>
          </a:xfrm>
          <a:prstGeom prst="straightConnector1">
            <a:avLst/>
          </a:prstGeom>
          <a:ln w="762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57620" y="3643314"/>
            <a:ext cx="1534972" cy="369332"/>
          </a:xfrm>
          <a:prstGeom prst="rect">
            <a:avLst/>
          </a:prstGeom>
          <a:noFill/>
        </p:spPr>
        <p:txBody>
          <a:bodyPr wrap="none" rtlCol="0">
            <a:spAutoFit/>
          </a:bodyPr>
          <a:lstStyle/>
          <a:p>
            <a:r>
              <a:rPr lang="en-AU" dirty="0" smtClean="0"/>
              <a:t>$10 = 1 Shekel</a:t>
            </a:r>
            <a:endParaRPr lang="en-AU" dirty="0"/>
          </a:p>
        </p:txBody>
      </p:sp>
      <p:pic>
        <p:nvPicPr>
          <p:cNvPr id="103426" name="Picture 2" descr="http://oneusdollar.files.wordpress.com/2010/12/one_dollar.jpg"/>
          <p:cNvPicPr>
            <a:picLocks noChangeAspect="1" noChangeArrowheads="1"/>
          </p:cNvPicPr>
          <p:nvPr/>
        </p:nvPicPr>
        <p:blipFill>
          <a:blip r:embed="rId6" cstate="print"/>
          <a:srcRect/>
          <a:stretch>
            <a:fillRect/>
          </a:stretch>
        </p:blipFill>
        <p:spPr bwMode="auto">
          <a:xfrm>
            <a:off x="3571868" y="2786058"/>
            <a:ext cx="2050002" cy="893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ppt_x"/>
                                          </p:val>
                                        </p:tav>
                                        <p:tav tm="100000">
                                          <p:val>
                                            <p:strVal val="#ppt_x"/>
                                          </p:val>
                                        </p:tav>
                                      </p:tavLst>
                                    </p:anim>
                                    <p:anim calcmode="lin" valueType="num">
                                      <p:cBhvr additive="base">
                                        <p:cTn id="8" dur="500" fill="hold"/>
                                        <p:tgtEl>
                                          <p:spTgt spid="103426"/>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0" fill="hold"/>
                                        <p:tgtEl>
                                          <p:spTgt spid="18"/>
                                        </p:tgtEl>
                                        <p:attrNameLst>
                                          <p:attrName>ppt_x</p:attrName>
                                        </p:attrNameLst>
                                      </p:cBhvr>
                                      <p:tavLst>
                                        <p:tav tm="0">
                                          <p:val>
                                            <p:strVal val="#ppt_x"/>
                                          </p:val>
                                        </p:tav>
                                        <p:tav tm="100000">
                                          <p:val>
                                            <p:strVal val="#ppt_x"/>
                                          </p:val>
                                        </p:tav>
                                      </p:tavLst>
                                    </p:anim>
                                    <p:anim calcmode="lin" valueType="num">
                                      <p:cBhvr additive="base">
                                        <p:cTn id="12" dur="5000" fill="hold"/>
                                        <p:tgtEl>
                                          <p:spTgt spid="18"/>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0" fill="hold"/>
                                        <p:tgtEl>
                                          <p:spTgt spid="19"/>
                                        </p:tgtEl>
                                        <p:attrNameLst>
                                          <p:attrName>ppt_x</p:attrName>
                                        </p:attrNameLst>
                                      </p:cBhvr>
                                      <p:tavLst>
                                        <p:tav tm="0">
                                          <p:val>
                                            <p:strVal val="#ppt_x"/>
                                          </p:val>
                                        </p:tav>
                                        <p:tav tm="100000">
                                          <p:val>
                                            <p:strVal val="#ppt_x"/>
                                          </p:val>
                                        </p:tav>
                                      </p:tavLst>
                                    </p:anim>
                                    <p:anim calcmode="lin" valueType="num">
                                      <p:cBhvr additive="base">
                                        <p:cTn id="16" dur="5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8662" y="428604"/>
            <a:ext cx="7286676" cy="5601533"/>
          </a:xfrm>
          <a:prstGeom prst="rect">
            <a:avLst/>
          </a:prstGeom>
          <a:ln>
            <a:solidFill>
              <a:schemeClr val="tx2">
                <a:lumMod val="75000"/>
              </a:schemeClr>
            </a:solidFill>
          </a:ln>
        </p:spPr>
        <p:txBody>
          <a:bodyPr wrap="square">
            <a:spAutoFit/>
          </a:bodyPr>
          <a:lstStyle/>
          <a:p>
            <a:r>
              <a:rPr lang="en-AU" sz="2000" dirty="0" smtClean="0"/>
              <a:t>1Ti 6:6  But </a:t>
            </a:r>
            <a:r>
              <a:rPr lang="en-AU" sz="2000" u="sng" dirty="0" smtClean="0"/>
              <a:t>godliness with contentment is great gain</a:t>
            </a:r>
            <a:r>
              <a:rPr lang="en-AU" sz="2000" dirty="0" smtClean="0"/>
              <a:t>. </a:t>
            </a:r>
          </a:p>
          <a:p>
            <a:endParaRPr lang="en-AU" sz="2000" dirty="0" smtClean="0"/>
          </a:p>
          <a:p>
            <a:r>
              <a:rPr lang="en-AU" sz="2000" dirty="0" smtClean="0"/>
              <a:t>1Ti 6:7  For we brought nothing into </a:t>
            </a:r>
            <a:r>
              <a:rPr lang="en-AU" sz="2000" i="1" dirty="0" smtClean="0"/>
              <a:t>this world, and it is certain we can carry nothing out. </a:t>
            </a:r>
          </a:p>
          <a:p>
            <a:endParaRPr lang="en-AU" sz="2000" i="1" dirty="0" smtClean="0"/>
          </a:p>
          <a:p>
            <a:r>
              <a:rPr lang="en-AU" sz="2000" dirty="0" smtClean="0"/>
              <a:t>1Ti 6:8  And having food and raiment let us be therewith content.</a:t>
            </a:r>
          </a:p>
          <a:p>
            <a:r>
              <a:rPr lang="en-AU" sz="2000" dirty="0" smtClean="0"/>
              <a:t> </a:t>
            </a:r>
          </a:p>
          <a:p>
            <a:r>
              <a:rPr lang="en-AU" sz="2000" dirty="0" smtClean="0"/>
              <a:t>1Ti 6:9  But they that will be rich fall into temptation and a snare, and </a:t>
            </a:r>
            <a:r>
              <a:rPr lang="en-AU" sz="2000" i="1" dirty="0" smtClean="0"/>
              <a:t>into many foolish and hurtful lusts, which drown men in destruction and perdition. </a:t>
            </a:r>
          </a:p>
          <a:p>
            <a:endParaRPr lang="en-AU" sz="2000" i="1" dirty="0" smtClean="0"/>
          </a:p>
          <a:p>
            <a:r>
              <a:rPr lang="en-AU" sz="2000" dirty="0" smtClean="0"/>
              <a:t>1Ti 6:10  </a:t>
            </a:r>
            <a:r>
              <a:rPr lang="en-AU" sz="2000" u="sng" dirty="0" smtClean="0"/>
              <a:t>For the love of money is the root of all evil: </a:t>
            </a:r>
            <a:r>
              <a:rPr lang="en-AU" sz="2000" dirty="0" smtClean="0"/>
              <a:t>which while some coveted after, they have erred from the faith, and pierced themselves through with many sorrows. </a:t>
            </a:r>
          </a:p>
          <a:p>
            <a:endParaRPr lang="en-AU" sz="2000" dirty="0" smtClean="0"/>
          </a:p>
          <a:p>
            <a:r>
              <a:rPr lang="en-AU" sz="2000" dirty="0" smtClean="0"/>
              <a:t>1Ti 6:11  But thou, O man of God</a:t>
            </a:r>
            <a:r>
              <a:rPr lang="en-AU" sz="2000" u="sng" dirty="0" smtClean="0"/>
              <a:t>, flee these things</a:t>
            </a:r>
            <a:r>
              <a:rPr lang="en-AU" sz="2000" dirty="0" smtClean="0"/>
              <a:t>; and follow after righteousness, godliness, faith, love, patience, meekness. </a:t>
            </a:r>
          </a:p>
          <a:p>
            <a:endParaRPr lang="en-AU" dirty="0" smtClean="0"/>
          </a:p>
        </p:txBody>
      </p:sp>
      <p:sp>
        <p:nvSpPr>
          <p:cNvPr id="5" name="Rectangle 4"/>
          <p:cNvSpPr/>
          <p:nvPr/>
        </p:nvSpPr>
        <p:spPr>
          <a:xfrm>
            <a:off x="928662" y="2571744"/>
            <a:ext cx="7286676" cy="1143008"/>
          </a:xfrm>
          <a:prstGeom prst="rect">
            <a:avLst/>
          </a:prstGeom>
          <a:solidFill>
            <a:srgbClr val="DCE6F2">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Photos\Kodak Pictures 1\2004-04-20\100_0351.JPG"/>
          <p:cNvPicPr>
            <a:picLocks noChangeAspect="1" noChangeArrowheads="1"/>
          </p:cNvPicPr>
          <p:nvPr/>
        </p:nvPicPr>
        <p:blipFill>
          <a:blip r:embed="rId3" cstate="print"/>
          <a:srcRect/>
          <a:stretch>
            <a:fillRect/>
          </a:stretch>
        </p:blipFill>
        <p:spPr bwMode="auto">
          <a:xfrm>
            <a:off x="571472" y="1427148"/>
            <a:ext cx="2053581" cy="1540186"/>
          </a:xfrm>
          <a:prstGeom prst="rect">
            <a:avLst/>
          </a:prstGeom>
          <a:noFill/>
        </p:spPr>
      </p:pic>
      <p:sp>
        <p:nvSpPr>
          <p:cNvPr id="2" name="TextBox 1"/>
          <p:cNvSpPr txBox="1"/>
          <p:nvPr/>
        </p:nvSpPr>
        <p:spPr>
          <a:xfrm>
            <a:off x="785786" y="2500306"/>
            <a:ext cx="554960" cy="369332"/>
          </a:xfrm>
          <a:prstGeom prst="rect">
            <a:avLst/>
          </a:prstGeom>
          <a:noFill/>
          <a:ln w="19050">
            <a:solidFill>
              <a:schemeClr val="tx2">
                <a:lumMod val="60000"/>
                <a:lumOff val="40000"/>
              </a:schemeClr>
            </a:solidFill>
          </a:ln>
        </p:spPr>
        <p:txBody>
          <a:bodyPr wrap="none" rtlCol="0">
            <a:spAutoFit/>
          </a:bodyPr>
          <a:lstStyle/>
          <a:p>
            <a:r>
              <a:rPr lang="en-AU" dirty="0" smtClean="0"/>
              <a:t>Fish</a:t>
            </a:r>
            <a:endParaRPr lang="en-AU" dirty="0"/>
          </a:p>
        </p:txBody>
      </p:sp>
      <p:pic>
        <p:nvPicPr>
          <p:cNvPr id="28676" name="Picture 4" descr="http://modvoxpop.files.wordpress.com/2009/05/grain2.jpg"/>
          <p:cNvPicPr>
            <a:picLocks noChangeAspect="1" noChangeArrowheads="1"/>
          </p:cNvPicPr>
          <p:nvPr/>
        </p:nvPicPr>
        <p:blipFill>
          <a:blip r:embed="rId4" cstate="print"/>
          <a:srcRect/>
          <a:stretch>
            <a:fillRect/>
          </a:stretch>
        </p:blipFill>
        <p:spPr bwMode="auto">
          <a:xfrm>
            <a:off x="7072330" y="1641462"/>
            <a:ext cx="1646339" cy="1092394"/>
          </a:xfrm>
          <a:prstGeom prst="rect">
            <a:avLst/>
          </a:prstGeom>
          <a:noFill/>
        </p:spPr>
      </p:pic>
      <p:sp>
        <p:nvSpPr>
          <p:cNvPr id="8" name="TextBox 7"/>
          <p:cNvSpPr txBox="1"/>
          <p:nvPr/>
        </p:nvSpPr>
        <p:spPr>
          <a:xfrm>
            <a:off x="285720" y="214290"/>
            <a:ext cx="5647123" cy="646331"/>
          </a:xfrm>
          <a:prstGeom prst="rect">
            <a:avLst/>
          </a:prstGeom>
          <a:noFill/>
        </p:spPr>
        <p:txBody>
          <a:bodyPr wrap="none" rtlCol="0">
            <a:spAutoFit/>
          </a:bodyPr>
          <a:lstStyle/>
          <a:p>
            <a:r>
              <a:rPr lang="en-AU" sz="3600" b="1" dirty="0" smtClean="0"/>
              <a:t>And Then........... </a:t>
            </a:r>
            <a:r>
              <a:rPr lang="en-AU" sz="3600" b="1" u="sng" dirty="0" smtClean="0"/>
              <a:t>Fiat </a:t>
            </a:r>
            <a:r>
              <a:rPr lang="en-AU" sz="3600" b="1" dirty="0" smtClean="0"/>
              <a:t>Money</a:t>
            </a:r>
            <a:endParaRPr lang="en-AU" sz="3600" b="1" dirty="0"/>
          </a:p>
        </p:txBody>
      </p:sp>
      <p:cxnSp>
        <p:nvCxnSpPr>
          <p:cNvPr id="12" name="Straight Arrow Connector 11"/>
          <p:cNvCxnSpPr/>
          <p:nvPr/>
        </p:nvCxnSpPr>
        <p:spPr>
          <a:xfrm rot="10800000" flipV="1">
            <a:off x="5643570" y="2285992"/>
            <a:ext cx="1357322" cy="776294"/>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57752" y="4429132"/>
            <a:ext cx="1676036" cy="369332"/>
          </a:xfrm>
          <a:prstGeom prst="rect">
            <a:avLst/>
          </a:prstGeom>
          <a:noFill/>
        </p:spPr>
        <p:txBody>
          <a:bodyPr wrap="none" rtlCol="0">
            <a:spAutoFit/>
          </a:bodyPr>
          <a:lstStyle/>
          <a:p>
            <a:r>
              <a:rPr lang="en-AU" dirty="0" smtClean="0"/>
              <a:t>$10 = 1 (Shekel)</a:t>
            </a:r>
            <a:endParaRPr lang="en-AU" dirty="0"/>
          </a:p>
        </p:txBody>
      </p:sp>
      <p:pic>
        <p:nvPicPr>
          <p:cNvPr id="10" name="Picture 2" descr="http://josmith43.files.wordpress.com/2009/04/gold-nugget.jpg"/>
          <p:cNvPicPr>
            <a:picLocks noChangeAspect="1" noChangeArrowheads="1"/>
          </p:cNvPicPr>
          <p:nvPr/>
        </p:nvPicPr>
        <p:blipFill>
          <a:blip r:embed="rId5" cstate="print"/>
          <a:srcRect/>
          <a:stretch>
            <a:fillRect/>
          </a:stretch>
        </p:blipFill>
        <p:spPr bwMode="auto">
          <a:xfrm>
            <a:off x="4071934" y="5214950"/>
            <a:ext cx="1285884" cy="1100293"/>
          </a:xfrm>
          <a:prstGeom prst="rect">
            <a:avLst/>
          </a:prstGeom>
          <a:noFill/>
        </p:spPr>
      </p:pic>
      <p:cxnSp>
        <p:nvCxnSpPr>
          <p:cNvPr id="16" name="Straight Arrow Connector 15"/>
          <p:cNvCxnSpPr/>
          <p:nvPr/>
        </p:nvCxnSpPr>
        <p:spPr>
          <a:xfrm rot="5400000">
            <a:off x="4215604" y="4642652"/>
            <a:ext cx="1000132" cy="158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14612" y="2285992"/>
            <a:ext cx="1000132" cy="785818"/>
          </a:xfrm>
          <a:prstGeom prst="straightConnector1">
            <a:avLst/>
          </a:prstGeom>
          <a:ln w="38100">
            <a:solidFill>
              <a:schemeClr val="tx2">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786050" y="1928802"/>
            <a:ext cx="1414170" cy="369332"/>
          </a:xfrm>
          <a:prstGeom prst="rect">
            <a:avLst/>
          </a:prstGeom>
          <a:noFill/>
        </p:spPr>
        <p:txBody>
          <a:bodyPr wrap="none" rtlCol="0">
            <a:spAutoFit/>
          </a:bodyPr>
          <a:lstStyle/>
          <a:p>
            <a:r>
              <a:rPr lang="en-AU" dirty="0" smtClean="0"/>
              <a:t>$10 = 10 Fish</a:t>
            </a:r>
            <a:endParaRPr lang="en-AU" dirty="0"/>
          </a:p>
        </p:txBody>
      </p:sp>
      <p:sp>
        <p:nvSpPr>
          <p:cNvPr id="30" name="TextBox 29"/>
          <p:cNvSpPr txBox="1"/>
          <p:nvPr/>
        </p:nvSpPr>
        <p:spPr>
          <a:xfrm>
            <a:off x="6215074" y="2786058"/>
            <a:ext cx="1927194" cy="369332"/>
          </a:xfrm>
          <a:prstGeom prst="rect">
            <a:avLst/>
          </a:prstGeom>
          <a:noFill/>
        </p:spPr>
        <p:txBody>
          <a:bodyPr wrap="none" rtlCol="0">
            <a:spAutoFit/>
          </a:bodyPr>
          <a:lstStyle/>
          <a:p>
            <a:r>
              <a:rPr lang="en-AU" dirty="0" smtClean="0"/>
              <a:t>$10 = 1000 Grains</a:t>
            </a:r>
            <a:endParaRPr lang="en-AU" dirty="0"/>
          </a:p>
        </p:txBody>
      </p:sp>
      <p:sp>
        <p:nvSpPr>
          <p:cNvPr id="37" name="TextBox 36"/>
          <p:cNvSpPr txBox="1"/>
          <p:nvPr/>
        </p:nvSpPr>
        <p:spPr>
          <a:xfrm>
            <a:off x="3786182" y="3071810"/>
            <a:ext cx="1829933" cy="923330"/>
          </a:xfrm>
          <a:prstGeom prst="rect">
            <a:avLst/>
          </a:prstGeom>
          <a:solidFill>
            <a:schemeClr val="bg1"/>
          </a:solidFill>
          <a:ln>
            <a:solidFill>
              <a:schemeClr val="tx2">
                <a:lumMod val="75000"/>
              </a:schemeClr>
            </a:solidFill>
          </a:ln>
        </p:spPr>
        <p:txBody>
          <a:bodyPr wrap="square" rtlCol="0">
            <a:spAutoFit/>
          </a:bodyPr>
          <a:lstStyle/>
          <a:p>
            <a:r>
              <a:rPr lang="en-AU" sz="1200" b="1" dirty="0" smtClean="0"/>
              <a:t>Bank Account Statement</a:t>
            </a:r>
          </a:p>
          <a:p>
            <a:r>
              <a:rPr lang="en-AU" sz="1200" b="1" dirty="0" smtClean="0"/>
              <a:t>Simon O’Grady</a:t>
            </a:r>
          </a:p>
          <a:p>
            <a:endParaRPr lang="en-AU" sz="1200" b="1" dirty="0" smtClean="0"/>
          </a:p>
          <a:p>
            <a:r>
              <a:rPr lang="en-AU" dirty="0" smtClean="0"/>
              <a:t>Balance: $10.00</a:t>
            </a:r>
            <a:endParaRPr lang="en-AU" dirty="0"/>
          </a:p>
        </p:txBody>
      </p:sp>
      <p:sp>
        <p:nvSpPr>
          <p:cNvPr id="6" name="TextBox 5"/>
          <p:cNvSpPr txBox="1"/>
          <p:nvPr/>
        </p:nvSpPr>
        <p:spPr>
          <a:xfrm>
            <a:off x="7429520" y="1643050"/>
            <a:ext cx="691279" cy="369332"/>
          </a:xfrm>
          <a:prstGeom prst="rect">
            <a:avLst/>
          </a:prstGeom>
          <a:noFill/>
          <a:ln w="19050">
            <a:solidFill>
              <a:srgbClr val="FFC000"/>
            </a:solidFill>
          </a:ln>
        </p:spPr>
        <p:txBody>
          <a:bodyPr wrap="none" rtlCol="0">
            <a:spAutoFit/>
          </a:bodyPr>
          <a:lstStyle/>
          <a:p>
            <a:r>
              <a:rPr lang="en-AU" dirty="0" smtClean="0"/>
              <a:t>Grain</a:t>
            </a:r>
            <a:endParaRPr lang="en-AU" dirty="0"/>
          </a:p>
        </p:txBody>
      </p:sp>
      <p:sp>
        <p:nvSpPr>
          <p:cNvPr id="21" name="TextBox 20"/>
          <p:cNvSpPr txBox="1"/>
          <p:nvPr/>
        </p:nvSpPr>
        <p:spPr>
          <a:xfrm>
            <a:off x="4572000" y="5286388"/>
            <a:ext cx="627095" cy="369332"/>
          </a:xfrm>
          <a:prstGeom prst="rect">
            <a:avLst/>
          </a:prstGeom>
          <a:noFill/>
          <a:ln w="19050">
            <a:solidFill>
              <a:srgbClr val="FFC000"/>
            </a:solidFill>
          </a:ln>
        </p:spPr>
        <p:txBody>
          <a:bodyPr wrap="none" rtlCol="0">
            <a:spAutoFit/>
          </a:bodyPr>
          <a:lstStyle/>
          <a:p>
            <a:r>
              <a:rPr lang="en-AU" dirty="0" smtClean="0">
                <a:solidFill>
                  <a:schemeClr val="bg1"/>
                </a:solidFill>
              </a:rPr>
              <a:t>Gold</a:t>
            </a:r>
            <a:endParaRPr lang="en-AU" dirty="0">
              <a:solidFill>
                <a:schemeClr val="bg1"/>
              </a:solidFill>
            </a:endParaRPr>
          </a:p>
        </p:txBody>
      </p:sp>
      <p:sp>
        <p:nvSpPr>
          <p:cNvPr id="23" name="TextBox 22"/>
          <p:cNvSpPr txBox="1"/>
          <p:nvPr/>
        </p:nvSpPr>
        <p:spPr>
          <a:xfrm>
            <a:off x="428596" y="3643314"/>
            <a:ext cx="2928958" cy="2585323"/>
          </a:xfrm>
          <a:prstGeom prst="rect">
            <a:avLst/>
          </a:prstGeom>
          <a:solidFill>
            <a:schemeClr val="bg1"/>
          </a:solidFill>
          <a:ln>
            <a:solidFill>
              <a:schemeClr val="tx2">
                <a:lumMod val="75000"/>
              </a:schemeClr>
            </a:solidFill>
          </a:ln>
        </p:spPr>
        <p:txBody>
          <a:bodyPr wrap="square" rtlCol="0">
            <a:spAutoFit/>
          </a:bodyPr>
          <a:lstStyle/>
          <a:p>
            <a:r>
              <a:rPr lang="en-AU" b="1" dirty="0" smtClean="0"/>
              <a:t>Fiat Money:</a:t>
            </a:r>
          </a:p>
          <a:p>
            <a:r>
              <a:rPr lang="en-AU" dirty="0" smtClean="0"/>
              <a:t>-Has no intrinsic value.</a:t>
            </a:r>
          </a:p>
          <a:p>
            <a:r>
              <a:rPr lang="en-AU" dirty="0" smtClean="0"/>
              <a:t>-Works only because everyone agrees</a:t>
            </a:r>
          </a:p>
          <a:p>
            <a:endParaRPr lang="en-AU" dirty="0" smtClean="0"/>
          </a:p>
          <a:p>
            <a:r>
              <a:rPr lang="en-AU" dirty="0" smtClean="0"/>
              <a:t>The one thing that brings the whole thing to a screaming halt is:</a:t>
            </a:r>
          </a:p>
          <a:p>
            <a:r>
              <a:rPr lang="en-AU" u="sng" dirty="0" smtClean="0"/>
              <a:t>A breakdown in confidence</a:t>
            </a:r>
            <a:endParaRPr lang="en-AU" u="sng" dirty="0"/>
          </a:p>
        </p:txBody>
      </p:sp>
      <p:pic>
        <p:nvPicPr>
          <p:cNvPr id="19" name="Picture 2" descr="http://oneusdollar.files.wordpress.com/2010/12/one_dollar.jpg"/>
          <p:cNvPicPr>
            <a:picLocks noChangeAspect="1" noChangeArrowheads="1"/>
          </p:cNvPicPr>
          <p:nvPr/>
        </p:nvPicPr>
        <p:blipFill>
          <a:blip r:embed="rId6" cstate="print"/>
          <a:srcRect/>
          <a:stretch>
            <a:fillRect/>
          </a:stretch>
        </p:blipFill>
        <p:spPr bwMode="auto">
          <a:xfrm>
            <a:off x="3786182" y="3071810"/>
            <a:ext cx="1928690" cy="9652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4)">
                                      <p:cBhvr>
                                        <p:cTn id="7" dur="5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4)">
                                      <p:cBhvr>
                                        <p:cTn id="12" dur="5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xit" presetSubtype="16" fill="hold" nodeType="clickEffect">
                                  <p:stCondLst>
                                    <p:cond delay="0"/>
                                  </p:stCondLst>
                                  <p:childTnLst>
                                    <p:animEffect transition="out" filter="diamond(in)">
                                      <p:cBhvr>
                                        <p:cTn id="22" dur="2000"/>
                                        <p:tgtEl>
                                          <p:spTgt spid="19"/>
                                        </p:tgtEl>
                                      </p:cBhvr>
                                    </p:animEffect>
                                    <p:set>
                                      <p:cBhvr>
                                        <p:cTn id="2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36" y="2285992"/>
            <a:ext cx="3937296" cy="1200329"/>
          </a:xfrm>
          <a:prstGeom prst="rect">
            <a:avLst/>
          </a:prstGeom>
          <a:noFill/>
        </p:spPr>
        <p:txBody>
          <a:bodyPr wrap="none" rtlCol="0">
            <a:spAutoFit/>
          </a:bodyPr>
          <a:lstStyle/>
          <a:p>
            <a:pPr algn="ctr"/>
            <a:r>
              <a:rPr lang="en-AU" sz="3600" dirty="0" smtClean="0"/>
              <a:t>The Law of</a:t>
            </a:r>
          </a:p>
          <a:p>
            <a:pPr algn="ctr"/>
            <a:r>
              <a:rPr lang="en-AU" sz="3600" dirty="0" smtClean="0"/>
              <a:t>Supply and Demand</a:t>
            </a:r>
            <a:endParaRPr lang="en-AU" sz="3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http://oneusdollar.files.wordpress.com/2010/12/one_dollar.jpg"/>
          <p:cNvPicPr>
            <a:picLocks noChangeAspect="1" noChangeArrowheads="1"/>
          </p:cNvPicPr>
          <p:nvPr/>
        </p:nvPicPr>
        <p:blipFill>
          <a:blip r:embed="rId3" cstate="print"/>
          <a:srcRect/>
          <a:stretch>
            <a:fillRect/>
          </a:stretch>
        </p:blipFill>
        <p:spPr bwMode="auto">
          <a:xfrm>
            <a:off x="3643306" y="3000372"/>
            <a:ext cx="2050002" cy="893825"/>
          </a:xfrm>
          <a:prstGeom prst="rect">
            <a:avLst/>
          </a:prstGeom>
          <a:noFill/>
        </p:spPr>
      </p:pic>
      <p:pic>
        <p:nvPicPr>
          <p:cNvPr id="28676" name="Picture 4" descr="http://modvoxpop.files.wordpress.com/2009/05/grain2.jpg"/>
          <p:cNvPicPr>
            <a:picLocks noChangeAspect="1" noChangeArrowheads="1"/>
          </p:cNvPicPr>
          <p:nvPr/>
        </p:nvPicPr>
        <p:blipFill>
          <a:blip r:embed="rId4" cstate="print"/>
          <a:srcRect/>
          <a:stretch>
            <a:fillRect/>
          </a:stretch>
        </p:blipFill>
        <p:spPr bwMode="auto">
          <a:xfrm>
            <a:off x="7072330" y="1641462"/>
            <a:ext cx="1646339" cy="1092394"/>
          </a:xfrm>
          <a:prstGeom prst="rect">
            <a:avLst/>
          </a:prstGeom>
          <a:noFill/>
        </p:spPr>
      </p:pic>
      <p:sp>
        <p:nvSpPr>
          <p:cNvPr id="8" name="TextBox 7"/>
          <p:cNvSpPr txBox="1"/>
          <p:nvPr/>
        </p:nvSpPr>
        <p:spPr>
          <a:xfrm>
            <a:off x="285720" y="214290"/>
            <a:ext cx="4548040" cy="461665"/>
          </a:xfrm>
          <a:prstGeom prst="rect">
            <a:avLst/>
          </a:prstGeom>
          <a:noFill/>
        </p:spPr>
        <p:txBody>
          <a:bodyPr wrap="none" rtlCol="0">
            <a:spAutoFit/>
          </a:bodyPr>
          <a:lstStyle/>
          <a:p>
            <a:r>
              <a:rPr lang="en-AU" sz="2400" b="1" dirty="0" smtClean="0"/>
              <a:t>Supply and Demand......................</a:t>
            </a:r>
            <a:endParaRPr lang="en-AU" sz="2400" b="1" dirty="0"/>
          </a:p>
        </p:txBody>
      </p:sp>
      <p:pic>
        <p:nvPicPr>
          <p:cNvPr id="9" name="Picture 3" descr="C:\Photos\Kodak Pictures 1\2004-04-20\100_0351.JPG"/>
          <p:cNvPicPr>
            <a:picLocks noChangeAspect="1" noChangeArrowheads="1"/>
          </p:cNvPicPr>
          <p:nvPr/>
        </p:nvPicPr>
        <p:blipFill>
          <a:blip r:embed="rId5" cstate="print"/>
          <a:srcRect/>
          <a:stretch>
            <a:fillRect/>
          </a:stretch>
        </p:blipFill>
        <p:spPr bwMode="auto">
          <a:xfrm>
            <a:off x="571472" y="1427148"/>
            <a:ext cx="2053581" cy="1540186"/>
          </a:xfrm>
          <a:prstGeom prst="rect">
            <a:avLst/>
          </a:prstGeom>
          <a:noFill/>
        </p:spPr>
      </p:pic>
      <p:cxnSp>
        <p:nvCxnSpPr>
          <p:cNvPr id="11" name="Straight Arrow Connector 10"/>
          <p:cNvCxnSpPr/>
          <p:nvPr/>
        </p:nvCxnSpPr>
        <p:spPr>
          <a:xfrm flipV="1">
            <a:off x="5929322" y="2786058"/>
            <a:ext cx="1071570" cy="7858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857884" y="2652706"/>
            <a:ext cx="1009624" cy="70485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57752" y="4429132"/>
            <a:ext cx="2245166" cy="369332"/>
          </a:xfrm>
          <a:prstGeom prst="rect">
            <a:avLst/>
          </a:prstGeom>
          <a:noFill/>
        </p:spPr>
        <p:txBody>
          <a:bodyPr wrap="none" rtlCol="0">
            <a:spAutoFit/>
          </a:bodyPr>
          <a:lstStyle/>
          <a:p>
            <a:r>
              <a:rPr lang="en-AU" dirty="0" smtClean="0"/>
              <a:t>$10 = 1 Gram (Shekel)</a:t>
            </a:r>
            <a:endParaRPr lang="en-AU" dirty="0"/>
          </a:p>
        </p:txBody>
      </p:sp>
      <p:pic>
        <p:nvPicPr>
          <p:cNvPr id="10" name="Picture 2" descr="http://josmith43.files.wordpress.com/2009/04/gold-nugget.jpg"/>
          <p:cNvPicPr>
            <a:picLocks noChangeAspect="1" noChangeArrowheads="1"/>
          </p:cNvPicPr>
          <p:nvPr/>
        </p:nvPicPr>
        <p:blipFill>
          <a:blip r:embed="rId6" cstate="print"/>
          <a:srcRect/>
          <a:stretch>
            <a:fillRect/>
          </a:stretch>
        </p:blipFill>
        <p:spPr bwMode="auto">
          <a:xfrm>
            <a:off x="3714744" y="5214950"/>
            <a:ext cx="1285884" cy="1100293"/>
          </a:xfrm>
          <a:prstGeom prst="rect">
            <a:avLst/>
          </a:prstGeom>
          <a:noFill/>
        </p:spPr>
      </p:pic>
      <p:cxnSp>
        <p:nvCxnSpPr>
          <p:cNvPr id="13" name="Straight Arrow Connector 12"/>
          <p:cNvCxnSpPr/>
          <p:nvPr/>
        </p:nvCxnSpPr>
        <p:spPr>
          <a:xfrm rot="5400000" flipH="1" flipV="1">
            <a:off x="3894133" y="4606933"/>
            <a:ext cx="107157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4215604" y="4642652"/>
            <a:ext cx="100013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2786050" y="2500306"/>
            <a:ext cx="857256" cy="71438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714612" y="2000240"/>
            <a:ext cx="1414170" cy="369332"/>
          </a:xfrm>
          <a:prstGeom prst="rect">
            <a:avLst/>
          </a:prstGeom>
          <a:noFill/>
        </p:spPr>
        <p:txBody>
          <a:bodyPr wrap="none" rtlCol="0">
            <a:spAutoFit/>
          </a:bodyPr>
          <a:lstStyle/>
          <a:p>
            <a:r>
              <a:rPr lang="en-AU" dirty="0" smtClean="0"/>
              <a:t>$10 = 20 Fish</a:t>
            </a:r>
            <a:endParaRPr lang="en-AU" dirty="0"/>
          </a:p>
        </p:txBody>
      </p:sp>
      <p:sp>
        <p:nvSpPr>
          <p:cNvPr id="30" name="TextBox 29"/>
          <p:cNvSpPr txBox="1"/>
          <p:nvPr/>
        </p:nvSpPr>
        <p:spPr>
          <a:xfrm>
            <a:off x="6715140" y="3286124"/>
            <a:ext cx="1927194" cy="369332"/>
          </a:xfrm>
          <a:prstGeom prst="rect">
            <a:avLst/>
          </a:prstGeom>
          <a:noFill/>
        </p:spPr>
        <p:txBody>
          <a:bodyPr wrap="none" rtlCol="0">
            <a:spAutoFit/>
          </a:bodyPr>
          <a:lstStyle/>
          <a:p>
            <a:r>
              <a:rPr lang="en-AU" dirty="0" smtClean="0"/>
              <a:t>$10 = 1000 Grains</a:t>
            </a:r>
            <a:endParaRPr lang="en-AU" dirty="0"/>
          </a:p>
        </p:txBody>
      </p:sp>
      <p:cxnSp>
        <p:nvCxnSpPr>
          <p:cNvPr id="32" name="Straight Arrow Connector 31"/>
          <p:cNvCxnSpPr/>
          <p:nvPr/>
        </p:nvCxnSpPr>
        <p:spPr>
          <a:xfrm rot="16200000" flipV="1">
            <a:off x="2678893" y="2678901"/>
            <a:ext cx="857256" cy="7858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85786" y="2571744"/>
            <a:ext cx="554960" cy="369332"/>
          </a:xfrm>
          <a:prstGeom prst="rect">
            <a:avLst/>
          </a:prstGeom>
          <a:noFill/>
          <a:ln w="19050">
            <a:solidFill>
              <a:schemeClr val="tx2">
                <a:lumMod val="60000"/>
                <a:lumOff val="40000"/>
              </a:schemeClr>
            </a:solidFill>
          </a:ln>
        </p:spPr>
        <p:txBody>
          <a:bodyPr wrap="none" rtlCol="0">
            <a:spAutoFit/>
          </a:bodyPr>
          <a:lstStyle/>
          <a:p>
            <a:r>
              <a:rPr lang="en-AU" dirty="0" smtClean="0"/>
              <a:t>Fish</a:t>
            </a:r>
            <a:endParaRPr lang="en-AU" dirty="0"/>
          </a:p>
        </p:txBody>
      </p:sp>
      <p:sp>
        <p:nvSpPr>
          <p:cNvPr id="6" name="TextBox 5"/>
          <p:cNvSpPr txBox="1"/>
          <p:nvPr/>
        </p:nvSpPr>
        <p:spPr>
          <a:xfrm>
            <a:off x="7500958" y="1714488"/>
            <a:ext cx="691279" cy="369332"/>
          </a:xfrm>
          <a:prstGeom prst="rect">
            <a:avLst/>
          </a:prstGeom>
          <a:noFill/>
          <a:ln w="19050">
            <a:solidFill>
              <a:srgbClr val="FFC000"/>
            </a:solidFill>
          </a:ln>
        </p:spPr>
        <p:txBody>
          <a:bodyPr wrap="none" rtlCol="0">
            <a:spAutoFit/>
          </a:bodyPr>
          <a:lstStyle/>
          <a:p>
            <a:r>
              <a:rPr lang="en-AU" dirty="0" smtClean="0"/>
              <a:t>Grain</a:t>
            </a:r>
            <a:endParaRPr lang="en-AU" dirty="0"/>
          </a:p>
        </p:txBody>
      </p:sp>
      <p:sp>
        <p:nvSpPr>
          <p:cNvPr id="21" name="TextBox 20"/>
          <p:cNvSpPr txBox="1"/>
          <p:nvPr/>
        </p:nvSpPr>
        <p:spPr>
          <a:xfrm>
            <a:off x="4214810" y="5286388"/>
            <a:ext cx="627095" cy="369332"/>
          </a:xfrm>
          <a:prstGeom prst="rect">
            <a:avLst/>
          </a:prstGeom>
          <a:noFill/>
          <a:ln w="19050">
            <a:solidFill>
              <a:srgbClr val="FFC000"/>
            </a:solidFill>
          </a:ln>
        </p:spPr>
        <p:txBody>
          <a:bodyPr wrap="none" rtlCol="0">
            <a:spAutoFit/>
          </a:bodyPr>
          <a:lstStyle/>
          <a:p>
            <a:r>
              <a:rPr lang="en-AU" dirty="0" smtClean="0">
                <a:solidFill>
                  <a:schemeClr val="bg1"/>
                </a:solidFill>
              </a:rPr>
              <a:t>Gold</a:t>
            </a:r>
            <a:endParaRPr lang="en-AU" dirty="0">
              <a:solidFill>
                <a:schemeClr val="bg1"/>
              </a:solidFill>
            </a:endParaRPr>
          </a:p>
        </p:txBody>
      </p:sp>
      <p:sp>
        <p:nvSpPr>
          <p:cNvPr id="22" name="TextBox 21"/>
          <p:cNvSpPr txBox="1"/>
          <p:nvPr/>
        </p:nvSpPr>
        <p:spPr>
          <a:xfrm>
            <a:off x="2714612" y="642918"/>
            <a:ext cx="5143536" cy="646331"/>
          </a:xfrm>
          <a:prstGeom prst="rect">
            <a:avLst/>
          </a:prstGeom>
          <a:noFill/>
          <a:ln>
            <a:solidFill>
              <a:srgbClr val="FFC000"/>
            </a:solidFill>
          </a:ln>
        </p:spPr>
        <p:txBody>
          <a:bodyPr wrap="square" rtlCol="0">
            <a:spAutoFit/>
          </a:bodyPr>
          <a:lstStyle/>
          <a:p>
            <a:r>
              <a:rPr lang="en-AU" dirty="0" smtClean="0"/>
              <a:t>What Happens to the price of fish if.............</a:t>
            </a:r>
          </a:p>
          <a:p>
            <a:r>
              <a:rPr lang="en-AU" dirty="0" smtClean="0"/>
              <a:t>The son goes fishing and catches twice as many  fish?</a:t>
            </a:r>
            <a:endParaRPr lang="en-AU" dirty="0"/>
          </a:p>
        </p:txBody>
      </p:sp>
      <p:sp>
        <p:nvSpPr>
          <p:cNvPr id="23" name="TextBox 22"/>
          <p:cNvSpPr txBox="1"/>
          <p:nvPr/>
        </p:nvSpPr>
        <p:spPr>
          <a:xfrm>
            <a:off x="2786050" y="642918"/>
            <a:ext cx="4714908" cy="646331"/>
          </a:xfrm>
          <a:prstGeom prst="rect">
            <a:avLst/>
          </a:prstGeom>
          <a:noFill/>
          <a:ln>
            <a:solidFill>
              <a:srgbClr val="FFC000"/>
            </a:solidFill>
          </a:ln>
        </p:spPr>
        <p:txBody>
          <a:bodyPr wrap="square" rtlCol="0">
            <a:spAutoFit/>
          </a:bodyPr>
          <a:lstStyle/>
          <a:p>
            <a:r>
              <a:rPr lang="en-AU" dirty="0" smtClean="0"/>
              <a:t>What Happens to the price of grain if........</a:t>
            </a:r>
          </a:p>
          <a:p>
            <a:r>
              <a:rPr lang="en-AU" dirty="0" smtClean="0"/>
              <a:t>There is no rain and the grain doesn’t grow</a:t>
            </a:r>
          </a:p>
        </p:txBody>
      </p:sp>
      <p:sp>
        <p:nvSpPr>
          <p:cNvPr id="25" name="TextBox 24"/>
          <p:cNvSpPr txBox="1"/>
          <p:nvPr/>
        </p:nvSpPr>
        <p:spPr>
          <a:xfrm>
            <a:off x="2786050" y="571480"/>
            <a:ext cx="4714908" cy="646331"/>
          </a:xfrm>
          <a:prstGeom prst="rect">
            <a:avLst/>
          </a:prstGeom>
          <a:noFill/>
          <a:ln>
            <a:solidFill>
              <a:srgbClr val="FFC000"/>
            </a:solidFill>
          </a:ln>
        </p:spPr>
        <p:txBody>
          <a:bodyPr wrap="square" rtlCol="0">
            <a:spAutoFit/>
          </a:bodyPr>
          <a:lstStyle/>
          <a:p>
            <a:r>
              <a:rPr lang="en-AU" dirty="0" smtClean="0"/>
              <a:t>What Happens to the price of gold if........</a:t>
            </a:r>
          </a:p>
          <a:p>
            <a:r>
              <a:rPr lang="en-AU" dirty="0" smtClean="0"/>
              <a:t>Spain invades the Aztecs and nicks all their Gold</a:t>
            </a:r>
          </a:p>
        </p:txBody>
      </p:sp>
      <p:sp>
        <p:nvSpPr>
          <p:cNvPr id="26" name="TextBox 25"/>
          <p:cNvSpPr txBox="1"/>
          <p:nvPr/>
        </p:nvSpPr>
        <p:spPr>
          <a:xfrm>
            <a:off x="2786050" y="571480"/>
            <a:ext cx="4714908" cy="646331"/>
          </a:xfrm>
          <a:prstGeom prst="rect">
            <a:avLst/>
          </a:prstGeom>
          <a:noFill/>
          <a:ln>
            <a:solidFill>
              <a:srgbClr val="FFC000"/>
            </a:solidFill>
          </a:ln>
        </p:spPr>
        <p:txBody>
          <a:bodyPr wrap="square" rtlCol="0">
            <a:spAutoFit/>
          </a:bodyPr>
          <a:lstStyle/>
          <a:p>
            <a:r>
              <a:rPr lang="en-AU" dirty="0" smtClean="0"/>
              <a:t>What Happens to the value  of money if........</a:t>
            </a:r>
          </a:p>
          <a:p>
            <a:r>
              <a:rPr lang="en-AU" dirty="0" smtClean="0"/>
              <a:t>The Fed prints lots more plastic bills?</a:t>
            </a:r>
          </a:p>
        </p:txBody>
      </p:sp>
      <p:sp>
        <p:nvSpPr>
          <p:cNvPr id="27" name="TextBox 26"/>
          <p:cNvSpPr txBox="1"/>
          <p:nvPr/>
        </p:nvSpPr>
        <p:spPr>
          <a:xfrm rot="20362345">
            <a:off x="3852416" y="2969843"/>
            <a:ext cx="1793679" cy="923330"/>
          </a:xfrm>
          <a:prstGeom prst="rect">
            <a:avLst/>
          </a:prstGeom>
          <a:solidFill>
            <a:schemeClr val="bg1"/>
          </a:solidFill>
          <a:ln>
            <a:solidFill>
              <a:schemeClr val="tx2">
                <a:lumMod val="75000"/>
              </a:schemeClr>
            </a:solidFill>
          </a:ln>
        </p:spPr>
        <p:txBody>
          <a:bodyPr wrap="square" rtlCol="0">
            <a:spAutoFit/>
          </a:bodyPr>
          <a:lstStyle/>
          <a:p>
            <a:r>
              <a:rPr lang="en-AU" sz="1200" b="1" dirty="0" smtClean="0"/>
              <a:t>Bank Account Statement</a:t>
            </a:r>
          </a:p>
          <a:p>
            <a:r>
              <a:rPr lang="en-AU" sz="1200" b="1" dirty="0" smtClean="0"/>
              <a:t>Simon O’Grady</a:t>
            </a:r>
          </a:p>
          <a:p>
            <a:endParaRPr lang="en-AU" sz="1200" b="1" dirty="0" smtClean="0"/>
          </a:p>
          <a:p>
            <a:r>
              <a:rPr lang="en-AU" dirty="0" smtClean="0"/>
              <a:t>Balance:</a:t>
            </a:r>
            <a:r>
              <a:rPr lang="en-AU" b="1" u="sng" dirty="0" smtClean="0"/>
              <a:t> $20.00</a:t>
            </a:r>
            <a:endParaRPr lang="en-AU" b="1" u="sng" dirty="0"/>
          </a:p>
        </p:txBody>
      </p:sp>
      <p:sp>
        <p:nvSpPr>
          <p:cNvPr id="28" name="TextBox 27"/>
          <p:cNvSpPr txBox="1"/>
          <p:nvPr/>
        </p:nvSpPr>
        <p:spPr>
          <a:xfrm>
            <a:off x="2786050" y="642918"/>
            <a:ext cx="4714908" cy="923330"/>
          </a:xfrm>
          <a:prstGeom prst="rect">
            <a:avLst/>
          </a:prstGeom>
          <a:noFill/>
          <a:ln>
            <a:solidFill>
              <a:srgbClr val="FFC000"/>
            </a:solidFill>
          </a:ln>
        </p:spPr>
        <p:txBody>
          <a:bodyPr wrap="square" rtlCol="0">
            <a:spAutoFit/>
          </a:bodyPr>
          <a:lstStyle/>
          <a:p>
            <a:r>
              <a:rPr lang="en-AU" dirty="0" smtClean="0"/>
              <a:t>They don’t have to print bills anymore... They </a:t>
            </a:r>
          </a:p>
          <a:p>
            <a:r>
              <a:rPr lang="en-AU" dirty="0" smtClean="0"/>
              <a:t>just put money into peoples accounts.......</a:t>
            </a:r>
          </a:p>
          <a:p>
            <a:r>
              <a:rPr lang="en-AU" dirty="0" smtClean="0"/>
              <a:t>Its called “increasing the money supply”.</a:t>
            </a:r>
          </a:p>
        </p:txBody>
      </p:sp>
      <p:pic>
        <p:nvPicPr>
          <p:cNvPr id="29" name="Picture 2" descr="C:\Photos\rainbow beach\CIMG3239.JPG"/>
          <p:cNvPicPr>
            <a:picLocks noChangeAspect="1" noChangeArrowheads="1"/>
          </p:cNvPicPr>
          <p:nvPr/>
        </p:nvPicPr>
        <p:blipFill>
          <a:blip r:embed="rId7" cstate="print"/>
          <a:srcRect l="23530" r="22058"/>
          <a:stretch>
            <a:fillRect/>
          </a:stretch>
        </p:blipFill>
        <p:spPr bwMode="auto">
          <a:xfrm>
            <a:off x="571471" y="714356"/>
            <a:ext cx="2073117" cy="28575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8" presetID="55"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ox(in)">
                                      <p:cBhvr>
                                        <p:cTn id="17"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ox(in)">
                                      <p:cBhvr>
                                        <p:cTn id="22"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ox(in)">
                                      <p:cBhvr>
                                        <p:cTn id="27"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0" fill="hold"/>
                                        <p:tgtEl>
                                          <p:spTgt spid="27"/>
                                        </p:tgtEl>
                                        <p:attrNameLst>
                                          <p:attrName>ppt_x</p:attrName>
                                        </p:attrNameLst>
                                      </p:cBhvr>
                                      <p:tavLst>
                                        <p:tav tm="0">
                                          <p:val>
                                            <p:strVal val="#ppt_x"/>
                                          </p:val>
                                        </p:tav>
                                        <p:tav tm="100000">
                                          <p:val>
                                            <p:strVal val="#ppt_x"/>
                                          </p:val>
                                        </p:tav>
                                      </p:tavLst>
                                    </p:anim>
                                    <p:anim calcmode="lin" valueType="num">
                                      <p:cBhvr additive="base">
                                        <p:cTn id="33" dur="5000" fill="hold"/>
                                        <p:tgtEl>
                                          <p:spTgt spid="27"/>
                                        </p:tgtEl>
                                        <p:attrNameLst>
                                          <p:attrName>ppt_y</p:attrName>
                                        </p:attrNameLst>
                                      </p:cBhvr>
                                      <p:tavLst>
                                        <p:tav tm="0">
                                          <p:val>
                                            <p:strVal val="1+#ppt_h/2"/>
                                          </p:val>
                                        </p:tav>
                                        <p:tav tm="100000">
                                          <p:val>
                                            <p:strVal val="#ppt_y"/>
                                          </p:val>
                                        </p:tav>
                                      </p:tavLst>
                                    </p:anim>
                                  </p:childTnLst>
                                </p:cTn>
                              </p:par>
                              <p:par>
                                <p:cTn id="34" presetID="4"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ox(in)">
                                      <p:cBhvr>
                                        <p:cTn id="36"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0430" y="2857496"/>
            <a:ext cx="2286203" cy="646331"/>
          </a:xfrm>
          <a:prstGeom prst="rect">
            <a:avLst/>
          </a:prstGeom>
          <a:noFill/>
        </p:spPr>
        <p:txBody>
          <a:bodyPr wrap="none" rtlCol="0">
            <a:spAutoFit/>
          </a:bodyPr>
          <a:lstStyle/>
          <a:p>
            <a:pPr algn="ctr"/>
            <a:r>
              <a:rPr lang="en-AU" sz="3600" dirty="0" smtClean="0"/>
              <a:t>The Causes</a:t>
            </a:r>
            <a:endParaRPr lang="en-AU" sz="3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43" name="Picture 15"/>
          <p:cNvPicPr>
            <a:picLocks noChangeAspect="1" noChangeArrowheads="1"/>
          </p:cNvPicPr>
          <p:nvPr/>
        </p:nvPicPr>
        <p:blipFill>
          <a:blip r:embed="rId3"/>
          <a:srcRect/>
          <a:stretch>
            <a:fillRect/>
          </a:stretch>
        </p:blipFill>
        <p:spPr bwMode="auto">
          <a:xfrm>
            <a:off x="257175" y="1400175"/>
            <a:ext cx="7553325" cy="4838700"/>
          </a:xfrm>
          <a:prstGeom prst="rect">
            <a:avLst/>
          </a:prstGeom>
          <a:noFill/>
        </p:spPr>
      </p:pic>
      <p:sp>
        <p:nvSpPr>
          <p:cNvPr id="176131" name="Rectangle 3"/>
          <p:cNvSpPr>
            <a:spLocks noChangeArrowheads="1"/>
          </p:cNvSpPr>
          <p:nvPr/>
        </p:nvSpPr>
        <p:spPr bwMode="auto">
          <a:xfrm>
            <a:off x="728663" y="533400"/>
            <a:ext cx="7993062" cy="685800"/>
          </a:xfrm>
          <a:prstGeom prst="rect">
            <a:avLst/>
          </a:prstGeom>
          <a:noFill/>
          <a:ln w="9525">
            <a:noFill/>
            <a:miter lim="800000"/>
            <a:headEnd/>
            <a:tailEnd/>
          </a:ln>
          <a:effectLst/>
        </p:spPr>
        <p:txBody>
          <a:bodyPr anchor="ctr"/>
          <a:lstStyle/>
          <a:p>
            <a:endParaRPr lang="en-AU" sz="2800">
              <a:solidFill>
                <a:schemeClr val="accent2"/>
              </a:solidFill>
              <a:latin typeface="Arial" pitchFamily="34" charset="0"/>
            </a:endParaRPr>
          </a:p>
        </p:txBody>
      </p:sp>
      <p:sp>
        <p:nvSpPr>
          <p:cNvPr id="176132" name="Rectangle 4"/>
          <p:cNvSpPr>
            <a:spLocks noChangeArrowheads="1"/>
          </p:cNvSpPr>
          <p:nvPr/>
        </p:nvSpPr>
        <p:spPr bwMode="auto">
          <a:xfrm>
            <a:off x="733425" y="1584325"/>
            <a:ext cx="8229600" cy="3967163"/>
          </a:xfrm>
          <a:prstGeom prst="rect">
            <a:avLst/>
          </a:prstGeom>
          <a:noFill/>
          <a:ln w="9525">
            <a:noFill/>
            <a:miter lim="800000"/>
            <a:headEnd/>
            <a:tailEnd/>
          </a:ln>
          <a:effectLst/>
        </p:spPr>
        <p:txBody>
          <a:bodyPr/>
          <a:lstStyle/>
          <a:p>
            <a:pPr marL="342900" indent="-342900">
              <a:lnSpc>
                <a:spcPct val="90000"/>
              </a:lnSpc>
              <a:spcBef>
                <a:spcPct val="100000"/>
              </a:spcBef>
              <a:buClr>
                <a:schemeClr val="accent1"/>
              </a:buClr>
            </a:pPr>
            <a:endParaRPr lang="en-AU" sz="2000">
              <a:latin typeface="Arial" pitchFamily="34" charset="0"/>
            </a:endParaRPr>
          </a:p>
        </p:txBody>
      </p:sp>
      <p:sp>
        <p:nvSpPr>
          <p:cNvPr id="176136" name="Rectangle 8"/>
          <p:cNvSpPr>
            <a:spLocks noGrp="1" noChangeArrowheads="1"/>
          </p:cNvSpPr>
          <p:nvPr>
            <p:ph type="title"/>
          </p:nvPr>
        </p:nvSpPr>
        <p:spPr>
          <a:xfrm>
            <a:off x="457200" y="274638"/>
            <a:ext cx="6257940" cy="725470"/>
          </a:xfrm>
        </p:spPr>
        <p:txBody>
          <a:bodyPr>
            <a:normAutofit/>
          </a:bodyPr>
          <a:lstStyle/>
          <a:p>
            <a:r>
              <a:rPr lang="en-AU" sz="2800" dirty="0"/>
              <a:t>The Tech Boom and Bust</a:t>
            </a:r>
            <a:r>
              <a:rPr lang="en-AU" sz="2800" dirty="0" smtClean="0"/>
              <a:t>….. Back in 2002</a:t>
            </a:r>
            <a:endParaRPr lang="en-AU" sz="2800" dirty="0"/>
          </a:p>
        </p:txBody>
      </p:sp>
      <p:cxnSp>
        <p:nvCxnSpPr>
          <p:cNvPr id="12" name="Straight Arrow Connector 11"/>
          <p:cNvCxnSpPr/>
          <p:nvPr/>
        </p:nvCxnSpPr>
        <p:spPr>
          <a:xfrm rot="5400000">
            <a:off x="4000496" y="2071678"/>
            <a:ext cx="2286016"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5857884" y="4643446"/>
            <a:ext cx="3000396" cy="15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428992" y="2857496"/>
            <a:ext cx="714380" cy="642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3214686"/>
            <a:ext cx="6456960" cy="523220"/>
          </a:xfrm>
          <a:prstGeom prst="rect">
            <a:avLst/>
          </a:prstGeom>
          <a:noFill/>
        </p:spPr>
        <p:txBody>
          <a:bodyPr wrap="none" rtlCol="0">
            <a:spAutoFit/>
          </a:bodyPr>
          <a:lstStyle/>
          <a:p>
            <a:r>
              <a:rPr lang="en-AU" sz="2800" dirty="0" smtClean="0"/>
              <a:t>Money Supply Increased Enormously..........</a:t>
            </a:r>
            <a:endParaRPr lang="en-AU"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662" y="714356"/>
            <a:ext cx="1453283" cy="5262979"/>
          </a:xfrm>
          <a:prstGeom prst="rect">
            <a:avLst/>
          </a:prstGeom>
          <a:noFill/>
        </p:spPr>
        <p:txBody>
          <a:bodyPr wrap="none" rtlCol="0">
            <a:spAutoFit/>
          </a:bodyPr>
          <a:lstStyle/>
          <a:p>
            <a:pPr algn="ctr"/>
            <a:r>
              <a:rPr lang="en-AU" sz="2800" dirty="0" smtClean="0"/>
              <a:t>Oil</a:t>
            </a:r>
          </a:p>
          <a:p>
            <a:pPr algn="ctr"/>
            <a:r>
              <a:rPr lang="en-AU" sz="2800" dirty="0" smtClean="0"/>
              <a:t>Gas</a:t>
            </a:r>
          </a:p>
          <a:p>
            <a:pPr algn="ctr"/>
            <a:r>
              <a:rPr lang="en-AU" sz="2800" dirty="0" smtClean="0"/>
              <a:t>Gold</a:t>
            </a:r>
          </a:p>
          <a:p>
            <a:pPr algn="ctr"/>
            <a:r>
              <a:rPr lang="en-AU" sz="2800" dirty="0" smtClean="0"/>
              <a:t>Silver</a:t>
            </a:r>
          </a:p>
          <a:p>
            <a:pPr algn="ctr"/>
            <a:r>
              <a:rPr lang="en-AU" sz="2800" dirty="0" smtClean="0"/>
              <a:t>Copper</a:t>
            </a:r>
          </a:p>
          <a:p>
            <a:pPr algn="ctr"/>
            <a:r>
              <a:rPr lang="en-AU" sz="2800" dirty="0" smtClean="0"/>
              <a:t>Iron</a:t>
            </a:r>
          </a:p>
          <a:p>
            <a:pPr algn="ctr"/>
            <a:r>
              <a:rPr lang="en-AU" sz="2800" dirty="0" smtClean="0"/>
              <a:t>Coal</a:t>
            </a:r>
          </a:p>
          <a:p>
            <a:pPr algn="ctr"/>
            <a:r>
              <a:rPr lang="en-AU" sz="2800" dirty="0" smtClean="0"/>
              <a:t>AUD</a:t>
            </a:r>
          </a:p>
          <a:p>
            <a:pPr algn="ctr"/>
            <a:r>
              <a:rPr lang="en-AU" sz="2800" dirty="0" smtClean="0"/>
              <a:t>Property</a:t>
            </a:r>
          </a:p>
          <a:p>
            <a:pPr algn="ctr"/>
            <a:endParaRPr lang="en-AU" sz="2800" dirty="0" smtClean="0"/>
          </a:p>
          <a:p>
            <a:pPr algn="ctr"/>
            <a:r>
              <a:rPr lang="en-AU" sz="2800" dirty="0" err="1" smtClean="0"/>
              <a:t>Sheeps</a:t>
            </a:r>
            <a:endParaRPr lang="en-AU" sz="2800" dirty="0" smtClean="0"/>
          </a:p>
          <a:p>
            <a:endParaRPr lang="en-AU" sz="2800" dirty="0"/>
          </a:p>
        </p:txBody>
      </p:sp>
      <p:sp>
        <p:nvSpPr>
          <p:cNvPr id="3" name="TextBox 2"/>
          <p:cNvSpPr txBox="1"/>
          <p:nvPr/>
        </p:nvSpPr>
        <p:spPr>
          <a:xfrm>
            <a:off x="2928926" y="1214422"/>
            <a:ext cx="4932889" cy="1384995"/>
          </a:xfrm>
          <a:prstGeom prst="rect">
            <a:avLst/>
          </a:prstGeom>
          <a:noFill/>
        </p:spPr>
        <p:txBody>
          <a:bodyPr wrap="none" rtlCol="0">
            <a:spAutoFit/>
          </a:bodyPr>
          <a:lstStyle/>
          <a:p>
            <a:pPr algn="ctr"/>
            <a:r>
              <a:rPr lang="en-AU" sz="2800" dirty="0" smtClean="0"/>
              <a:t>All hit all time highs and then</a:t>
            </a:r>
          </a:p>
          <a:p>
            <a:pPr algn="ctr"/>
            <a:r>
              <a:rPr lang="en-AU" sz="2800" dirty="0" smtClean="0"/>
              <a:t> proceeded to go ballistic.......</a:t>
            </a:r>
          </a:p>
          <a:p>
            <a:endParaRPr lang="en-AU" sz="2800" dirty="0"/>
          </a:p>
        </p:txBody>
      </p:sp>
      <p:sp>
        <p:nvSpPr>
          <p:cNvPr id="4" name="TextBox 3"/>
          <p:cNvSpPr txBox="1"/>
          <p:nvPr/>
        </p:nvSpPr>
        <p:spPr>
          <a:xfrm>
            <a:off x="3071802" y="3500438"/>
            <a:ext cx="5242269" cy="954107"/>
          </a:xfrm>
          <a:prstGeom prst="rect">
            <a:avLst/>
          </a:prstGeom>
          <a:noFill/>
        </p:spPr>
        <p:txBody>
          <a:bodyPr wrap="none" rtlCol="0">
            <a:spAutoFit/>
          </a:bodyPr>
          <a:lstStyle/>
          <a:p>
            <a:r>
              <a:rPr lang="en-AU" sz="2800" dirty="0" smtClean="0"/>
              <a:t>The World was flooded with cheap</a:t>
            </a:r>
          </a:p>
          <a:p>
            <a:r>
              <a:rPr lang="en-AU" sz="2800" dirty="0" smtClean="0"/>
              <a:t>USD and no where to put it.........</a:t>
            </a:r>
            <a:endParaRPr lang="en-AU"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642918"/>
            <a:ext cx="7337265" cy="5693866"/>
          </a:xfrm>
          <a:prstGeom prst="rect">
            <a:avLst/>
          </a:prstGeom>
          <a:noFill/>
        </p:spPr>
        <p:txBody>
          <a:bodyPr wrap="none" rtlCol="0">
            <a:spAutoFit/>
          </a:bodyPr>
          <a:lstStyle/>
          <a:p>
            <a:r>
              <a:rPr lang="en-AU" sz="2800" dirty="0" smtClean="0"/>
              <a:t>So down at the modern version of the </a:t>
            </a:r>
            <a:r>
              <a:rPr lang="en-AU" sz="2800" dirty="0" err="1" smtClean="0"/>
              <a:t>Londinium</a:t>
            </a:r>
            <a:endParaRPr lang="en-AU" sz="2800" dirty="0" smtClean="0"/>
          </a:p>
          <a:p>
            <a:r>
              <a:rPr lang="en-AU" sz="2800" dirty="0" smtClean="0"/>
              <a:t>School of economics</a:t>
            </a:r>
          </a:p>
          <a:p>
            <a:endParaRPr lang="en-AU" sz="2800" dirty="0" smtClean="0"/>
          </a:p>
          <a:p>
            <a:r>
              <a:rPr lang="en-AU" sz="2800" dirty="0" smtClean="0"/>
              <a:t>The PHD whiz kids were at work..........</a:t>
            </a:r>
          </a:p>
          <a:p>
            <a:endParaRPr lang="en-AU" sz="2800" dirty="0" smtClean="0"/>
          </a:p>
          <a:p>
            <a:endParaRPr lang="en-AU" sz="2800" dirty="0" smtClean="0"/>
          </a:p>
          <a:p>
            <a:r>
              <a:rPr lang="en-AU" sz="2800" dirty="0" smtClean="0"/>
              <a:t>Cheap Money</a:t>
            </a:r>
          </a:p>
          <a:p>
            <a:r>
              <a:rPr lang="en-AU" sz="2800" dirty="0" smtClean="0"/>
              <a:t>Loads of it</a:t>
            </a:r>
          </a:p>
          <a:p>
            <a:r>
              <a:rPr lang="en-AU" sz="2800" dirty="0" smtClean="0"/>
              <a:t>And no where to go................</a:t>
            </a:r>
          </a:p>
          <a:p>
            <a:endParaRPr lang="en-AU" sz="2800" dirty="0" smtClean="0"/>
          </a:p>
          <a:p>
            <a:r>
              <a:rPr lang="en-AU" sz="2800" dirty="0" smtClean="0"/>
              <a:t>Let’s create a new market............................</a:t>
            </a:r>
          </a:p>
          <a:p>
            <a:endParaRPr lang="en-AU" sz="2800" dirty="0" smtClean="0"/>
          </a:p>
          <a:p>
            <a:r>
              <a:rPr lang="en-AU" sz="2800" dirty="0" smtClean="0"/>
              <a:t>SUB PRIME !!!</a:t>
            </a:r>
            <a:endParaRPr lang="en-AU"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642918"/>
            <a:ext cx="7929800" cy="3970318"/>
          </a:xfrm>
          <a:prstGeom prst="rect">
            <a:avLst/>
          </a:prstGeom>
          <a:noFill/>
        </p:spPr>
        <p:txBody>
          <a:bodyPr wrap="none" rtlCol="0">
            <a:spAutoFit/>
          </a:bodyPr>
          <a:lstStyle/>
          <a:p>
            <a:r>
              <a:rPr lang="en-AU" sz="2800" dirty="0" smtClean="0"/>
              <a:t>SUB PRIME.... Is essentially a band of borrowers who </a:t>
            </a:r>
          </a:p>
          <a:p>
            <a:r>
              <a:rPr lang="en-AU" sz="2800" dirty="0" smtClean="0"/>
              <a:t>are such a bad risk that banks will not lend to them.</a:t>
            </a:r>
          </a:p>
          <a:p>
            <a:endParaRPr lang="en-AU" sz="2800" dirty="0" smtClean="0"/>
          </a:p>
          <a:p>
            <a:r>
              <a:rPr lang="en-AU" sz="2800" dirty="0" smtClean="0"/>
              <a:t>But what if you could find a way............</a:t>
            </a:r>
          </a:p>
          <a:p>
            <a:endParaRPr lang="en-AU" sz="2800" dirty="0" smtClean="0"/>
          </a:p>
          <a:p>
            <a:r>
              <a:rPr lang="en-AU" sz="2800" dirty="0" smtClean="0"/>
              <a:t>And they found one......</a:t>
            </a:r>
          </a:p>
          <a:p>
            <a:endParaRPr lang="en-AU" sz="2800" dirty="0" smtClean="0"/>
          </a:p>
          <a:p>
            <a:r>
              <a:rPr lang="en-AU" sz="2800" dirty="0" smtClean="0"/>
              <a:t>Here it is..............</a:t>
            </a:r>
          </a:p>
          <a:p>
            <a:endParaRPr lang="en-AU"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728663" y="533400"/>
            <a:ext cx="7993062" cy="685800"/>
          </a:xfrm>
          <a:prstGeom prst="rect">
            <a:avLst/>
          </a:prstGeom>
          <a:noFill/>
          <a:ln w="9525">
            <a:noFill/>
            <a:miter lim="800000"/>
            <a:headEnd/>
            <a:tailEnd/>
          </a:ln>
        </p:spPr>
        <p:txBody>
          <a:bodyPr lIns="91428" tIns="45715" rIns="91428" bIns="45715" anchor="ctr"/>
          <a:lstStyle/>
          <a:p>
            <a:endParaRPr lang="en-AU" sz="2800">
              <a:solidFill>
                <a:schemeClr val="accent2"/>
              </a:solidFill>
            </a:endParaRPr>
          </a:p>
        </p:txBody>
      </p:sp>
      <p:sp>
        <p:nvSpPr>
          <p:cNvPr id="34819" name="Rectangle 3"/>
          <p:cNvSpPr>
            <a:spLocks noChangeArrowheads="1"/>
          </p:cNvSpPr>
          <p:nvPr/>
        </p:nvSpPr>
        <p:spPr bwMode="auto">
          <a:xfrm>
            <a:off x="733425" y="1584325"/>
            <a:ext cx="8229600" cy="3967163"/>
          </a:xfrm>
          <a:prstGeom prst="rect">
            <a:avLst/>
          </a:prstGeom>
          <a:noFill/>
          <a:ln w="9525">
            <a:noFill/>
            <a:miter lim="800000"/>
            <a:headEnd/>
            <a:tailEnd/>
          </a:ln>
        </p:spPr>
        <p:txBody>
          <a:bodyPr lIns="91428" tIns="45715" rIns="91428" bIns="45715"/>
          <a:lstStyle/>
          <a:p>
            <a:pPr marL="341313" indent="-341313">
              <a:lnSpc>
                <a:spcPct val="90000"/>
              </a:lnSpc>
              <a:spcBef>
                <a:spcPct val="100000"/>
              </a:spcBef>
              <a:buClr>
                <a:schemeClr val="accent1"/>
              </a:buClr>
            </a:pPr>
            <a:endParaRPr lang="en-AU" sz="2000"/>
          </a:p>
        </p:txBody>
      </p:sp>
      <p:pic>
        <p:nvPicPr>
          <p:cNvPr id="34820" name="Picture 7" descr="j0414046"/>
          <p:cNvPicPr>
            <a:picLocks noChangeAspect="1" noChangeArrowheads="1"/>
          </p:cNvPicPr>
          <p:nvPr/>
        </p:nvPicPr>
        <p:blipFill>
          <a:blip r:embed="rId3"/>
          <a:srcRect/>
          <a:stretch>
            <a:fillRect/>
          </a:stretch>
        </p:blipFill>
        <p:spPr bwMode="auto">
          <a:xfrm>
            <a:off x="642910" y="1214422"/>
            <a:ext cx="1430337" cy="957262"/>
          </a:xfrm>
          <a:prstGeom prst="rect">
            <a:avLst/>
          </a:prstGeom>
          <a:noFill/>
          <a:ln w="9525">
            <a:noFill/>
            <a:miter lim="800000"/>
            <a:headEnd/>
            <a:tailEnd/>
          </a:ln>
        </p:spPr>
      </p:pic>
      <p:pic>
        <p:nvPicPr>
          <p:cNvPr id="34821" name="Picture 11" descr="j0250754"/>
          <p:cNvPicPr>
            <a:picLocks noChangeAspect="1" noChangeArrowheads="1"/>
          </p:cNvPicPr>
          <p:nvPr/>
        </p:nvPicPr>
        <p:blipFill>
          <a:blip r:embed="rId4"/>
          <a:srcRect/>
          <a:stretch>
            <a:fillRect/>
          </a:stretch>
        </p:blipFill>
        <p:spPr bwMode="auto">
          <a:xfrm>
            <a:off x="6215074" y="5000636"/>
            <a:ext cx="1060450" cy="1033463"/>
          </a:xfrm>
          <a:prstGeom prst="rect">
            <a:avLst/>
          </a:prstGeom>
          <a:noFill/>
          <a:ln w="9525">
            <a:noFill/>
            <a:miter lim="800000"/>
            <a:headEnd/>
            <a:tailEnd/>
          </a:ln>
        </p:spPr>
      </p:pic>
      <p:pic>
        <p:nvPicPr>
          <p:cNvPr id="34822" name="Picture 12" descr="bl00544a"/>
          <p:cNvPicPr>
            <a:picLocks noChangeAspect="1" noChangeArrowheads="1"/>
          </p:cNvPicPr>
          <p:nvPr/>
        </p:nvPicPr>
        <p:blipFill>
          <a:blip r:embed="rId5"/>
          <a:srcRect/>
          <a:stretch>
            <a:fillRect/>
          </a:stretch>
        </p:blipFill>
        <p:spPr bwMode="auto">
          <a:xfrm>
            <a:off x="3643306" y="2857496"/>
            <a:ext cx="695325" cy="619125"/>
          </a:xfrm>
          <a:prstGeom prst="rect">
            <a:avLst/>
          </a:prstGeom>
          <a:noFill/>
          <a:ln w="9525">
            <a:noFill/>
            <a:miter lim="800000"/>
            <a:headEnd/>
            <a:tailEnd/>
          </a:ln>
        </p:spPr>
      </p:pic>
      <p:sp>
        <p:nvSpPr>
          <p:cNvPr id="34823" name="Line 13"/>
          <p:cNvSpPr>
            <a:spLocks noChangeShapeType="1"/>
          </p:cNvSpPr>
          <p:nvPr/>
        </p:nvSpPr>
        <p:spPr bwMode="auto">
          <a:xfrm flipH="1" flipV="1">
            <a:off x="4670425" y="4327525"/>
            <a:ext cx="1401773" cy="1101739"/>
          </a:xfrm>
          <a:prstGeom prst="line">
            <a:avLst/>
          </a:prstGeom>
          <a:noFill/>
          <a:ln w="88900">
            <a:solidFill>
              <a:srgbClr val="FF4949"/>
            </a:solidFill>
            <a:round/>
            <a:headEnd/>
            <a:tailEnd type="triangle" w="med" len="med"/>
          </a:ln>
        </p:spPr>
        <p:txBody>
          <a:bodyPr lIns="91428" tIns="45715" rIns="91428" bIns="45715"/>
          <a:lstStyle/>
          <a:p>
            <a:endParaRPr lang="en-AU"/>
          </a:p>
        </p:txBody>
      </p:sp>
      <p:sp>
        <p:nvSpPr>
          <p:cNvPr id="34824" name="Line 14"/>
          <p:cNvSpPr>
            <a:spLocks noChangeShapeType="1"/>
          </p:cNvSpPr>
          <p:nvPr/>
        </p:nvSpPr>
        <p:spPr bwMode="auto">
          <a:xfrm flipH="1" flipV="1">
            <a:off x="1785918" y="2285992"/>
            <a:ext cx="1428760" cy="1143008"/>
          </a:xfrm>
          <a:prstGeom prst="line">
            <a:avLst/>
          </a:prstGeom>
          <a:noFill/>
          <a:ln w="88900">
            <a:solidFill>
              <a:srgbClr val="FF4949"/>
            </a:solidFill>
            <a:round/>
            <a:headEnd/>
            <a:tailEnd type="triangle" w="med" len="med"/>
          </a:ln>
        </p:spPr>
        <p:txBody>
          <a:bodyPr lIns="91428" tIns="45715" rIns="91428" bIns="45715"/>
          <a:lstStyle/>
          <a:p>
            <a:endParaRPr lang="en-AU"/>
          </a:p>
        </p:txBody>
      </p:sp>
      <p:sp>
        <p:nvSpPr>
          <p:cNvPr id="34825" name="Rectangle 15"/>
          <p:cNvSpPr>
            <a:spLocks noGrp="1" noChangeArrowheads="1"/>
          </p:cNvSpPr>
          <p:nvPr>
            <p:ph type="title"/>
          </p:nvPr>
        </p:nvSpPr>
        <p:spPr>
          <a:xfrm>
            <a:off x="285720" y="142852"/>
            <a:ext cx="8229600" cy="642942"/>
          </a:xfrm>
          <a:noFill/>
        </p:spPr>
        <p:txBody>
          <a:bodyPr/>
          <a:lstStyle/>
          <a:p>
            <a:r>
              <a:rPr lang="en-AU" sz="2400" dirty="0" smtClean="0"/>
              <a:t>Banking – in the “old” days</a:t>
            </a:r>
          </a:p>
        </p:txBody>
      </p:sp>
      <p:sp>
        <p:nvSpPr>
          <p:cNvPr id="34826" name="Text Box 16"/>
          <p:cNvSpPr txBox="1">
            <a:spLocks noChangeArrowheads="1"/>
          </p:cNvSpPr>
          <p:nvPr/>
        </p:nvSpPr>
        <p:spPr bwMode="auto">
          <a:xfrm>
            <a:off x="6500826" y="6072206"/>
            <a:ext cx="1338355" cy="400099"/>
          </a:xfrm>
          <a:prstGeom prst="rect">
            <a:avLst/>
          </a:prstGeom>
          <a:noFill/>
          <a:ln w="9525">
            <a:noFill/>
            <a:miter lim="800000"/>
            <a:headEnd/>
            <a:tailEnd/>
          </a:ln>
        </p:spPr>
        <p:txBody>
          <a:bodyPr wrap="none" lIns="91428" tIns="45715" rIns="91428" bIns="45715">
            <a:spAutoFit/>
          </a:bodyPr>
          <a:lstStyle/>
          <a:p>
            <a:r>
              <a:rPr lang="en-US" sz="2000" dirty="0" smtClean="0"/>
              <a:t>“Investors”</a:t>
            </a:r>
            <a:endParaRPr lang="en-US" sz="2000" dirty="0"/>
          </a:p>
        </p:txBody>
      </p:sp>
      <p:sp>
        <p:nvSpPr>
          <p:cNvPr id="34827" name="Text Box 17"/>
          <p:cNvSpPr txBox="1">
            <a:spLocks noChangeArrowheads="1"/>
          </p:cNvSpPr>
          <p:nvPr/>
        </p:nvSpPr>
        <p:spPr bwMode="auto">
          <a:xfrm>
            <a:off x="571472" y="857232"/>
            <a:ext cx="1522412" cy="400050"/>
          </a:xfrm>
          <a:prstGeom prst="rect">
            <a:avLst/>
          </a:prstGeom>
          <a:noFill/>
          <a:ln w="9525">
            <a:noFill/>
            <a:miter lim="800000"/>
            <a:headEnd/>
            <a:tailEnd/>
          </a:ln>
        </p:spPr>
        <p:txBody>
          <a:bodyPr wrap="none" lIns="91428" tIns="45715" rIns="91428" bIns="45715">
            <a:spAutoFit/>
          </a:bodyPr>
          <a:lstStyle/>
          <a:p>
            <a:r>
              <a:rPr lang="en-US" sz="2000" dirty="0"/>
              <a:t>“Borrowers”</a:t>
            </a:r>
          </a:p>
        </p:txBody>
      </p:sp>
      <p:sp>
        <p:nvSpPr>
          <p:cNvPr id="34828" name="Text Box 18"/>
          <p:cNvSpPr txBox="1">
            <a:spLocks noChangeArrowheads="1"/>
          </p:cNvSpPr>
          <p:nvPr/>
        </p:nvSpPr>
        <p:spPr bwMode="auto">
          <a:xfrm>
            <a:off x="2786050" y="3500438"/>
            <a:ext cx="1954213" cy="708025"/>
          </a:xfrm>
          <a:prstGeom prst="rect">
            <a:avLst/>
          </a:prstGeom>
          <a:noFill/>
          <a:ln w="9525">
            <a:noFill/>
            <a:miter lim="800000"/>
            <a:headEnd/>
            <a:tailEnd/>
          </a:ln>
        </p:spPr>
        <p:txBody>
          <a:bodyPr wrap="none" lIns="91428" tIns="45715" rIns="91428" bIns="45715">
            <a:spAutoFit/>
          </a:bodyPr>
          <a:lstStyle/>
          <a:p>
            <a:pPr algn="ctr"/>
            <a:r>
              <a:rPr lang="en-US" sz="2000" dirty="0"/>
              <a:t>“Banks”</a:t>
            </a:r>
          </a:p>
          <a:p>
            <a:pPr algn="ctr"/>
            <a:r>
              <a:rPr lang="en-US" sz="2000" dirty="0"/>
              <a:t>“Due Diligence”</a:t>
            </a:r>
          </a:p>
        </p:txBody>
      </p:sp>
      <p:sp>
        <p:nvSpPr>
          <p:cNvPr id="34829" name="Line 19"/>
          <p:cNvSpPr>
            <a:spLocks noChangeShapeType="1"/>
          </p:cNvSpPr>
          <p:nvPr/>
        </p:nvSpPr>
        <p:spPr bwMode="auto">
          <a:xfrm>
            <a:off x="2143108" y="2285992"/>
            <a:ext cx="1285883" cy="928693"/>
          </a:xfrm>
          <a:prstGeom prst="line">
            <a:avLst/>
          </a:prstGeom>
          <a:noFill/>
          <a:ln w="66675">
            <a:solidFill>
              <a:srgbClr val="FCBF28"/>
            </a:solidFill>
            <a:prstDash val="sysDot"/>
            <a:round/>
            <a:headEnd/>
            <a:tailEnd type="triangle" w="med" len="med"/>
          </a:ln>
        </p:spPr>
        <p:txBody>
          <a:bodyPr lIns="91428" tIns="45715" rIns="91428" bIns="45715"/>
          <a:lstStyle/>
          <a:p>
            <a:endParaRPr lang="en-AU"/>
          </a:p>
        </p:txBody>
      </p:sp>
      <p:sp>
        <p:nvSpPr>
          <p:cNvPr id="34830" name="Line 20"/>
          <p:cNvSpPr>
            <a:spLocks noChangeShapeType="1"/>
          </p:cNvSpPr>
          <p:nvPr/>
        </p:nvSpPr>
        <p:spPr bwMode="auto">
          <a:xfrm>
            <a:off x="4929190" y="4143380"/>
            <a:ext cx="1285884" cy="928693"/>
          </a:xfrm>
          <a:prstGeom prst="line">
            <a:avLst/>
          </a:prstGeom>
          <a:noFill/>
          <a:ln w="66675">
            <a:solidFill>
              <a:srgbClr val="FCBF28"/>
            </a:solidFill>
            <a:prstDash val="sysDot"/>
            <a:round/>
            <a:headEnd/>
            <a:tailEnd type="triangle" w="med" len="med"/>
          </a:ln>
        </p:spPr>
        <p:txBody>
          <a:bodyPr lIns="91428" tIns="45715" rIns="91428" bIns="45715"/>
          <a:lstStyle/>
          <a:p>
            <a:endParaRPr lang="en-AU"/>
          </a:p>
        </p:txBody>
      </p:sp>
      <p:sp>
        <p:nvSpPr>
          <p:cNvPr id="34831" name="Text Box 21"/>
          <p:cNvSpPr txBox="1">
            <a:spLocks noChangeArrowheads="1"/>
          </p:cNvSpPr>
          <p:nvPr/>
        </p:nvSpPr>
        <p:spPr bwMode="auto">
          <a:xfrm>
            <a:off x="2285984" y="2000240"/>
            <a:ext cx="1357322" cy="400099"/>
          </a:xfrm>
          <a:prstGeom prst="rect">
            <a:avLst/>
          </a:prstGeom>
          <a:noFill/>
          <a:ln w="9525">
            <a:noFill/>
            <a:miter lim="800000"/>
            <a:headEnd/>
            <a:tailEnd/>
          </a:ln>
        </p:spPr>
        <p:txBody>
          <a:bodyPr wrap="square" lIns="91428" tIns="45715" rIns="91428" bIns="45715">
            <a:spAutoFit/>
          </a:bodyPr>
          <a:lstStyle/>
          <a:p>
            <a:r>
              <a:rPr lang="en-US" sz="2000" dirty="0"/>
              <a:t>X</a:t>
            </a:r>
            <a:r>
              <a:rPr lang="en-US" sz="2000" dirty="0" smtClean="0"/>
              <a:t>% Interest</a:t>
            </a:r>
            <a:endParaRPr lang="en-US" sz="2000" dirty="0"/>
          </a:p>
        </p:txBody>
      </p:sp>
      <p:sp>
        <p:nvSpPr>
          <p:cNvPr id="34832" name="Text Box 22"/>
          <p:cNvSpPr txBox="1">
            <a:spLocks noChangeArrowheads="1"/>
          </p:cNvSpPr>
          <p:nvPr/>
        </p:nvSpPr>
        <p:spPr bwMode="auto">
          <a:xfrm>
            <a:off x="5572132" y="4071942"/>
            <a:ext cx="3167702" cy="400099"/>
          </a:xfrm>
          <a:prstGeom prst="rect">
            <a:avLst/>
          </a:prstGeom>
          <a:noFill/>
          <a:ln w="9525">
            <a:noFill/>
            <a:miter lim="800000"/>
            <a:headEnd/>
            <a:tailEnd/>
          </a:ln>
        </p:spPr>
        <p:txBody>
          <a:bodyPr wrap="none" lIns="91428" tIns="45715" rIns="91428" bIns="45715">
            <a:spAutoFit/>
          </a:bodyPr>
          <a:lstStyle/>
          <a:p>
            <a:r>
              <a:rPr lang="en-US" sz="2000" dirty="0"/>
              <a:t>X</a:t>
            </a:r>
            <a:r>
              <a:rPr lang="en-US" sz="2000" dirty="0" smtClean="0"/>
              <a:t>% interest </a:t>
            </a:r>
            <a:r>
              <a:rPr lang="en-US" sz="2000" u="sng" dirty="0" smtClean="0"/>
              <a:t>less a Fat Margin</a:t>
            </a:r>
            <a:endParaRPr lang="en-US" sz="2000" u="sng" dirty="0"/>
          </a:p>
        </p:txBody>
      </p:sp>
      <p:cxnSp>
        <p:nvCxnSpPr>
          <p:cNvPr id="18" name="Straight Arrow Connector 17"/>
          <p:cNvCxnSpPr/>
          <p:nvPr/>
        </p:nvCxnSpPr>
        <p:spPr>
          <a:xfrm flipV="1">
            <a:off x="1857356" y="4286256"/>
            <a:ext cx="1071570" cy="100013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1472" y="5286388"/>
            <a:ext cx="2335255" cy="369332"/>
          </a:xfrm>
          <a:prstGeom prst="rect">
            <a:avLst/>
          </a:prstGeom>
          <a:noFill/>
        </p:spPr>
        <p:txBody>
          <a:bodyPr wrap="none" rtlCol="0">
            <a:spAutoFit/>
          </a:bodyPr>
          <a:lstStyle/>
          <a:p>
            <a:r>
              <a:rPr lang="en-AU" dirty="0" smtClean="0"/>
              <a:t>The Bank takes the risk</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p:cTn id="7" dur="1000" fill="hold"/>
                                        <p:tgtEl>
                                          <p:spTgt spid="34827"/>
                                        </p:tgtEl>
                                        <p:attrNameLst>
                                          <p:attrName>ppt_w</p:attrName>
                                        </p:attrNameLst>
                                      </p:cBhvr>
                                      <p:tavLst>
                                        <p:tav tm="0">
                                          <p:val>
                                            <p:strVal val="#ppt_w*0.70"/>
                                          </p:val>
                                        </p:tav>
                                        <p:tav tm="100000">
                                          <p:val>
                                            <p:strVal val="#ppt_w"/>
                                          </p:val>
                                        </p:tav>
                                      </p:tavLst>
                                    </p:anim>
                                    <p:anim calcmode="lin" valueType="num">
                                      <p:cBhvr>
                                        <p:cTn id="8" dur="1000" fill="hold"/>
                                        <p:tgtEl>
                                          <p:spTgt spid="34827"/>
                                        </p:tgtEl>
                                        <p:attrNameLst>
                                          <p:attrName>ppt_h</p:attrName>
                                        </p:attrNameLst>
                                      </p:cBhvr>
                                      <p:tavLst>
                                        <p:tav tm="0">
                                          <p:val>
                                            <p:strVal val="#ppt_h"/>
                                          </p:val>
                                        </p:tav>
                                        <p:tav tm="100000">
                                          <p:val>
                                            <p:strVal val="#ppt_h"/>
                                          </p:val>
                                        </p:tav>
                                      </p:tavLst>
                                    </p:anim>
                                    <p:animEffect transition="in" filter="fade">
                                      <p:cBhvr>
                                        <p:cTn id="9" dur="1000"/>
                                        <p:tgtEl>
                                          <p:spTgt spid="34827"/>
                                        </p:tgtEl>
                                      </p:cBhvr>
                                    </p:animEffect>
                                  </p:childTnLst>
                                </p:cTn>
                              </p:par>
                              <p:par>
                                <p:cTn id="10" presetID="55" presetClass="entr" presetSubtype="0" fill="hold" nodeType="withEffect">
                                  <p:stCondLst>
                                    <p:cond delay="0"/>
                                  </p:stCondLst>
                                  <p:childTnLst>
                                    <p:set>
                                      <p:cBhvr>
                                        <p:cTn id="11" dur="1" fill="hold">
                                          <p:stCondLst>
                                            <p:cond delay="0"/>
                                          </p:stCondLst>
                                        </p:cTn>
                                        <p:tgtEl>
                                          <p:spTgt spid="34820"/>
                                        </p:tgtEl>
                                        <p:attrNameLst>
                                          <p:attrName>style.visibility</p:attrName>
                                        </p:attrNameLst>
                                      </p:cBhvr>
                                      <p:to>
                                        <p:strVal val="visible"/>
                                      </p:to>
                                    </p:set>
                                    <p:anim calcmode="lin" valueType="num">
                                      <p:cBhvr>
                                        <p:cTn id="12" dur="1000" fill="hold"/>
                                        <p:tgtEl>
                                          <p:spTgt spid="34820"/>
                                        </p:tgtEl>
                                        <p:attrNameLst>
                                          <p:attrName>ppt_w</p:attrName>
                                        </p:attrNameLst>
                                      </p:cBhvr>
                                      <p:tavLst>
                                        <p:tav tm="0">
                                          <p:val>
                                            <p:strVal val="#ppt_w*0.70"/>
                                          </p:val>
                                        </p:tav>
                                        <p:tav tm="100000">
                                          <p:val>
                                            <p:strVal val="#ppt_w"/>
                                          </p:val>
                                        </p:tav>
                                      </p:tavLst>
                                    </p:anim>
                                    <p:anim calcmode="lin" valueType="num">
                                      <p:cBhvr>
                                        <p:cTn id="13" dur="1000" fill="hold"/>
                                        <p:tgtEl>
                                          <p:spTgt spid="34820"/>
                                        </p:tgtEl>
                                        <p:attrNameLst>
                                          <p:attrName>ppt_h</p:attrName>
                                        </p:attrNameLst>
                                      </p:cBhvr>
                                      <p:tavLst>
                                        <p:tav tm="0">
                                          <p:val>
                                            <p:strVal val="#ppt_h"/>
                                          </p:val>
                                        </p:tav>
                                        <p:tav tm="100000">
                                          <p:val>
                                            <p:strVal val="#ppt_h"/>
                                          </p:val>
                                        </p:tav>
                                      </p:tavLst>
                                    </p:anim>
                                    <p:animEffect transition="in" filter="fade">
                                      <p:cBhvr>
                                        <p:cTn id="14" dur="1000"/>
                                        <p:tgtEl>
                                          <p:spTgt spid="3482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4824"/>
                                        </p:tgtEl>
                                        <p:attrNameLst>
                                          <p:attrName>style.visibility</p:attrName>
                                        </p:attrNameLst>
                                      </p:cBhvr>
                                      <p:to>
                                        <p:strVal val="visible"/>
                                      </p:to>
                                    </p:set>
                                    <p:anim calcmode="lin" valueType="num">
                                      <p:cBhvr>
                                        <p:cTn id="17" dur="1000" fill="hold"/>
                                        <p:tgtEl>
                                          <p:spTgt spid="34824"/>
                                        </p:tgtEl>
                                        <p:attrNameLst>
                                          <p:attrName>ppt_w</p:attrName>
                                        </p:attrNameLst>
                                      </p:cBhvr>
                                      <p:tavLst>
                                        <p:tav tm="0">
                                          <p:val>
                                            <p:strVal val="#ppt_w*0.70"/>
                                          </p:val>
                                        </p:tav>
                                        <p:tav tm="100000">
                                          <p:val>
                                            <p:strVal val="#ppt_w"/>
                                          </p:val>
                                        </p:tav>
                                      </p:tavLst>
                                    </p:anim>
                                    <p:anim calcmode="lin" valueType="num">
                                      <p:cBhvr>
                                        <p:cTn id="18" dur="1000" fill="hold"/>
                                        <p:tgtEl>
                                          <p:spTgt spid="34824"/>
                                        </p:tgtEl>
                                        <p:attrNameLst>
                                          <p:attrName>ppt_h</p:attrName>
                                        </p:attrNameLst>
                                      </p:cBhvr>
                                      <p:tavLst>
                                        <p:tav tm="0">
                                          <p:val>
                                            <p:strVal val="#ppt_h"/>
                                          </p:val>
                                        </p:tav>
                                        <p:tav tm="100000">
                                          <p:val>
                                            <p:strVal val="#ppt_h"/>
                                          </p:val>
                                        </p:tav>
                                      </p:tavLst>
                                    </p:anim>
                                    <p:animEffect transition="in" filter="fade">
                                      <p:cBhvr>
                                        <p:cTn id="19" dur="1000"/>
                                        <p:tgtEl>
                                          <p:spTgt spid="348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4831"/>
                                        </p:tgtEl>
                                        <p:attrNameLst>
                                          <p:attrName>style.visibility</p:attrName>
                                        </p:attrNameLst>
                                      </p:cBhvr>
                                      <p:to>
                                        <p:strVal val="visible"/>
                                      </p:to>
                                    </p:set>
                                    <p:anim calcmode="lin" valueType="num">
                                      <p:cBhvr>
                                        <p:cTn id="22" dur="1000" fill="hold"/>
                                        <p:tgtEl>
                                          <p:spTgt spid="34831"/>
                                        </p:tgtEl>
                                        <p:attrNameLst>
                                          <p:attrName>ppt_w</p:attrName>
                                        </p:attrNameLst>
                                      </p:cBhvr>
                                      <p:tavLst>
                                        <p:tav tm="0">
                                          <p:val>
                                            <p:strVal val="#ppt_w*0.70"/>
                                          </p:val>
                                        </p:tav>
                                        <p:tav tm="100000">
                                          <p:val>
                                            <p:strVal val="#ppt_w"/>
                                          </p:val>
                                        </p:tav>
                                      </p:tavLst>
                                    </p:anim>
                                    <p:anim calcmode="lin" valueType="num">
                                      <p:cBhvr>
                                        <p:cTn id="23" dur="1000" fill="hold"/>
                                        <p:tgtEl>
                                          <p:spTgt spid="34831"/>
                                        </p:tgtEl>
                                        <p:attrNameLst>
                                          <p:attrName>ppt_h</p:attrName>
                                        </p:attrNameLst>
                                      </p:cBhvr>
                                      <p:tavLst>
                                        <p:tav tm="0">
                                          <p:val>
                                            <p:strVal val="#ppt_h"/>
                                          </p:val>
                                        </p:tav>
                                        <p:tav tm="100000">
                                          <p:val>
                                            <p:strVal val="#ppt_h"/>
                                          </p:val>
                                        </p:tav>
                                      </p:tavLst>
                                    </p:anim>
                                    <p:animEffect transition="in" filter="fade">
                                      <p:cBhvr>
                                        <p:cTn id="24" dur="1000"/>
                                        <p:tgtEl>
                                          <p:spTgt spid="3483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4829"/>
                                        </p:tgtEl>
                                        <p:attrNameLst>
                                          <p:attrName>style.visibility</p:attrName>
                                        </p:attrNameLst>
                                      </p:cBhvr>
                                      <p:to>
                                        <p:strVal val="visible"/>
                                      </p:to>
                                    </p:set>
                                    <p:anim calcmode="lin" valueType="num">
                                      <p:cBhvr>
                                        <p:cTn id="27" dur="1000" fill="hold"/>
                                        <p:tgtEl>
                                          <p:spTgt spid="34829"/>
                                        </p:tgtEl>
                                        <p:attrNameLst>
                                          <p:attrName>ppt_w</p:attrName>
                                        </p:attrNameLst>
                                      </p:cBhvr>
                                      <p:tavLst>
                                        <p:tav tm="0">
                                          <p:val>
                                            <p:strVal val="#ppt_w*0.70"/>
                                          </p:val>
                                        </p:tav>
                                        <p:tav tm="100000">
                                          <p:val>
                                            <p:strVal val="#ppt_w"/>
                                          </p:val>
                                        </p:tav>
                                      </p:tavLst>
                                    </p:anim>
                                    <p:anim calcmode="lin" valueType="num">
                                      <p:cBhvr>
                                        <p:cTn id="28" dur="1000" fill="hold"/>
                                        <p:tgtEl>
                                          <p:spTgt spid="34829"/>
                                        </p:tgtEl>
                                        <p:attrNameLst>
                                          <p:attrName>ppt_h</p:attrName>
                                        </p:attrNameLst>
                                      </p:cBhvr>
                                      <p:tavLst>
                                        <p:tav tm="0">
                                          <p:val>
                                            <p:strVal val="#ppt_h"/>
                                          </p:val>
                                        </p:tav>
                                        <p:tav tm="100000">
                                          <p:val>
                                            <p:strVal val="#ppt_h"/>
                                          </p:val>
                                        </p:tav>
                                      </p:tavLst>
                                    </p:anim>
                                    <p:animEffect transition="in" filter="fade">
                                      <p:cBhvr>
                                        <p:cTn id="29" dur="1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animBg="1"/>
      <p:bldP spid="34827" grpId="0"/>
      <p:bldP spid="34829" grpId="0" animBg="1"/>
      <p:bldP spid="348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0100" y="1071546"/>
            <a:ext cx="7286676" cy="4801314"/>
          </a:xfrm>
          <a:prstGeom prst="rect">
            <a:avLst/>
          </a:prstGeom>
          <a:ln>
            <a:solidFill>
              <a:schemeClr val="tx2">
                <a:lumMod val="75000"/>
              </a:schemeClr>
            </a:solidFill>
          </a:ln>
        </p:spPr>
        <p:txBody>
          <a:bodyPr wrap="square">
            <a:spAutoFit/>
          </a:bodyPr>
          <a:lstStyle/>
          <a:p>
            <a:pPr algn="ctr"/>
            <a:r>
              <a:rPr lang="en-AU" sz="4800" dirty="0" smtClean="0"/>
              <a:t>righteousness, </a:t>
            </a:r>
          </a:p>
          <a:p>
            <a:pPr algn="ctr"/>
            <a:r>
              <a:rPr lang="en-AU" sz="4800" dirty="0" smtClean="0"/>
              <a:t>godliness, </a:t>
            </a:r>
          </a:p>
          <a:p>
            <a:pPr algn="ctr"/>
            <a:r>
              <a:rPr lang="en-AU" sz="4800" dirty="0" smtClean="0"/>
              <a:t>faith, </a:t>
            </a:r>
          </a:p>
          <a:p>
            <a:pPr algn="ctr"/>
            <a:r>
              <a:rPr lang="en-AU" sz="4800" dirty="0" smtClean="0"/>
              <a:t>love,</a:t>
            </a:r>
          </a:p>
          <a:p>
            <a:pPr algn="ctr"/>
            <a:r>
              <a:rPr lang="en-AU" sz="4800" dirty="0" smtClean="0"/>
              <a:t> patience,</a:t>
            </a:r>
          </a:p>
          <a:p>
            <a:pPr algn="ctr"/>
            <a:r>
              <a:rPr lang="en-AU" sz="4800" dirty="0" smtClean="0"/>
              <a:t> meekness. </a:t>
            </a:r>
          </a:p>
          <a:p>
            <a:endParaRPr lang="en-AU"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28663" y="533400"/>
            <a:ext cx="7993062" cy="685800"/>
          </a:xfrm>
          <a:prstGeom prst="rect">
            <a:avLst/>
          </a:prstGeom>
          <a:noFill/>
          <a:ln w="9525">
            <a:noFill/>
            <a:miter lim="800000"/>
            <a:headEnd/>
            <a:tailEnd/>
          </a:ln>
        </p:spPr>
        <p:txBody>
          <a:bodyPr lIns="91428" tIns="45715" rIns="91428" bIns="45715" anchor="ctr"/>
          <a:lstStyle/>
          <a:p>
            <a:endParaRPr lang="en-AU" sz="2800">
              <a:solidFill>
                <a:schemeClr val="accent2"/>
              </a:solidFill>
            </a:endParaRPr>
          </a:p>
        </p:txBody>
      </p:sp>
      <p:sp>
        <p:nvSpPr>
          <p:cNvPr id="35843" name="Rectangle 3"/>
          <p:cNvSpPr>
            <a:spLocks noChangeArrowheads="1"/>
          </p:cNvSpPr>
          <p:nvPr/>
        </p:nvSpPr>
        <p:spPr bwMode="auto">
          <a:xfrm>
            <a:off x="733425" y="1584325"/>
            <a:ext cx="8229600" cy="3967163"/>
          </a:xfrm>
          <a:prstGeom prst="rect">
            <a:avLst/>
          </a:prstGeom>
          <a:noFill/>
          <a:ln w="9525">
            <a:noFill/>
            <a:miter lim="800000"/>
            <a:headEnd/>
            <a:tailEnd/>
          </a:ln>
        </p:spPr>
        <p:txBody>
          <a:bodyPr lIns="91428" tIns="45715" rIns="91428" bIns="45715"/>
          <a:lstStyle/>
          <a:p>
            <a:pPr marL="341313" indent="-341313">
              <a:lnSpc>
                <a:spcPct val="90000"/>
              </a:lnSpc>
              <a:spcBef>
                <a:spcPct val="100000"/>
              </a:spcBef>
              <a:buClr>
                <a:schemeClr val="accent1"/>
              </a:buClr>
            </a:pPr>
            <a:endParaRPr lang="en-AU" sz="2000"/>
          </a:p>
        </p:txBody>
      </p:sp>
      <p:pic>
        <p:nvPicPr>
          <p:cNvPr id="35844" name="Picture 5" descr="j0399385"/>
          <p:cNvPicPr>
            <a:picLocks noChangeAspect="1" noChangeArrowheads="1"/>
          </p:cNvPicPr>
          <p:nvPr/>
        </p:nvPicPr>
        <p:blipFill>
          <a:blip r:embed="rId3"/>
          <a:srcRect/>
          <a:stretch>
            <a:fillRect/>
          </a:stretch>
        </p:blipFill>
        <p:spPr bwMode="auto">
          <a:xfrm>
            <a:off x="6715140" y="2071678"/>
            <a:ext cx="1014413" cy="676275"/>
          </a:xfrm>
          <a:prstGeom prst="rect">
            <a:avLst/>
          </a:prstGeom>
          <a:noFill/>
          <a:ln w="9525">
            <a:noFill/>
            <a:miter lim="800000"/>
            <a:headEnd/>
            <a:tailEnd/>
          </a:ln>
        </p:spPr>
      </p:pic>
      <p:pic>
        <p:nvPicPr>
          <p:cNvPr id="35845" name="Picture 9" descr="j0414046"/>
          <p:cNvPicPr>
            <a:picLocks noChangeAspect="1" noChangeArrowheads="1"/>
          </p:cNvPicPr>
          <p:nvPr/>
        </p:nvPicPr>
        <p:blipFill>
          <a:blip r:embed="rId4"/>
          <a:srcRect/>
          <a:stretch>
            <a:fillRect/>
          </a:stretch>
        </p:blipFill>
        <p:spPr bwMode="auto">
          <a:xfrm>
            <a:off x="1371600" y="1122363"/>
            <a:ext cx="1019175" cy="682625"/>
          </a:xfrm>
          <a:prstGeom prst="rect">
            <a:avLst/>
          </a:prstGeom>
          <a:noFill/>
          <a:ln w="9525">
            <a:noFill/>
            <a:miter lim="800000"/>
            <a:headEnd/>
            <a:tailEnd/>
          </a:ln>
        </p:spPr>
      </p:pic>
      <p:pic>
        <p:nvPicPr>
          <p:cNvPr id="35846" name="Picture 10" descr="j0283249"/>
          <p:cNvPicPr>
            <a:picLocks noChangeAspect="1" noChangeArrowheads="1" noCrop="1"/>
          </p:cNvPicPr>
          <p:nvPr/>
        </p:nvPicPr>
        <p:blipFill>
          <a:blip r:embed="rId5"/>
          <a:srcRect/>
          <a:stretch>
            <a:fillRect/>
          </a:stretch>
        </p:blipFill>
        <p:spPr bwMode="auto">
          <a:xfrm>
            <a:off x="3357554" y="2143116"/>
            <a:ext cx="465138" cy="647700"/>
          </a:xfrm>
          <a:prstGeom prst="rect">
            <a:avLst/>
          </a:prstGeom>
          <a:noFill/>
          <a:ln w="9525">
            <a:noFill/>
            <a:miter lim="800000"/>
            <a:headEnd/>
            <a:tailEnd/>
          </a:ln>
        </p:spPr>
      </p:pic>
      <p:pic>
        <p:nvPicPr>
          <p:cNvPr id="35848" name="Picture 15" descr="bl00544a"/>
          <p:cNvPicPr>
            <a:picLocks noChangeAspect="1" noChangeArrowheads="1"/>
          </p:cNvPicPr>
          <p:nvPr/>
        </p:nvPicPr>
        <p:blipFill>
          <a:blip r:embed="rId6"/>
          <a:srcRect/>
          <a:stretch>
            <a:fillRect/>
          </a:stretch>
        </p:blipFill>
        <p:spPr bwMode="auto">
          <a:xfrm>
            <a:off x="5000628" y="3429000"/>
            <a:ext cx="695325" cy="619125"/>
          </a:xfrm>
          <a:prstGeom prst="rect">
            <a:avLst/>
          </a:prstGeom>
          <a:noFill/>
          <a:ln w="9525">
            <a:noFill/>
            <a:miter lim="800000"/>
            <a:headEnd/>
            <a:tailEnd/>
          </a:ln>
        </p:spPr>
      </p:pic>
      <p:sp>
        <p:nvSpPr>
          <p:cNvPr id="35849" name="Text Box 18"/>
          <p:cNvSpPr txBox="1">
            <a:spLocks noChangeArrowheads="1"/>
          </p:cNvSpPr>
          <p:nvPr/>
        </p:nvSpPr>
        <p:spPr bwMode="auto">
          <a:xfrm>
            <a:off x="2516188" y="1312863"/>
            <a:ext cx="1522412" cy="400050"/>
          </a:xfrm>
          <a:prstGeom prst="rect">
            <a:avLst/>
          </a:prstGeom>
          <a:noFill/>
          <a:ln w="9525">
            <a:noFill/>
            <a:miter lim="800000"/>
            <a:headEnd/>
            <a:tailEnd/>
          </a:ln>
        </p:spPr>
        <p:txBody>
          <a:bodyPr wrap="none" lIns="91428" tIns="45715" rIns="91428" bIns="45715">
            <a:spAutoFit/>
          </a:bodyPr>
          <a:lstStyle/>
          <a:p>
            <a:r>
              <a:rPr lang="en-US" sz="2000"/>
              <a:t>“Borrowers”</a:t>
            </a:r>
          </a:p>
        </p:txBody>
      </p:sp>
      <p:sp>
        <p:nvSpPr>
          <p:cNvPr id="35850" name="Text Box 19"/>
          <p:cNvSpPr txBox="1">
            <a:spLocks noChangeArrowheads="1"/>
          </p:cNvSpPr>
          <p:nvPr/>
        </p:nvSpPr>
        <p:spPr bwMode="auto">
          <a:xfrm>
            <a:off x="3786182" y="2143116"/>
            <a:ext cx="2390775" cy="400050"/>
          </a:xfrm>
          <a:prstGeom prst="rect">
            <a:avLst/>
          </a:prstGeom>
          <a:noFill/>
          <a:ln w="9525">
            <a:noFill/>
            <a:miter lim="800000"/>
            <a:headEnd/>
            <a:tailEnd/>
          </a:ln>
        </p:spPr>
        <p:txBody>
          <a:bodyPr wrap="none" lIns="91428" tIns="45715" rIns="91428" bIns="45715">
            <a:spAutoFit/>
          </a:bodyPr>
          <a:lstStyle/>
          <a:p>
            <a:r>
              <a:rPr lang="en-US" sz="2000" dirty="0"/>
              <a:t>“Mortgage Brokers”</a:t>
            </a:r>
          </a:p>
        </p:txBody>
      </p:sp>
      <p:sp>
        <p:nvSpPr>
          <p:cNvPr id="35851" name="Text Box 20"/>
          <p:cNvSpPr txBox="1">
            <a:spLocks noChangeArrowheads="1"/>
          </p:cNvSpPr>
          <p:nvPr/>
        </p:nvSpPr>
        <p:spPr bwMode="auto">
          <a:xfrm>
            <a:off x="5786446" y="3571876"/>
            <a:ext cx="1007816" cy="400099"/>
          </a:xfrm>
          <a:prstGeom prst="rect">
            <a:avLst/>
          </a:prstGeom>
          <a:noFill/>
          <a:ln w="9525">
            <a:noFill/>
            <a:miter lim="800000"/>
            <a:headEnd/>
            <a:tailEnd/>
          </a:ln>
        </p:spPr>
        <p:txBody>
          <a:bodyPr wrap="none" lIns="91428" tIns="45715" rIns="91428" bIns="45715">
            <a:spAutoFit/>
          </a:bodyPr>
          <a:lstStyle/>
          <a:p>
            <a:r>
              <a:rPr lang="en-US" sz="2000" dirty="0"/>
              <a:t>“</a:t>
            </a:r>
            <a:r>
              <a:rPr lang="en-US" sz="2000" dirty="0" smtClean="0"/>
              <a:t>Banks”</a:t>
            </a:r>
            <a:endParaRPr lang="en-US" sz="2000" dirty="0"/>
          </a:p>
        </p:txBody>
      </p:sp>
      <p:sp>
        <p:nvSpPr>
          <p:cNvPr id="35852" name="Text Box 21"/>
          <p:cNvSpPr txBox="1">
            <a:spLocks noChangeArrowheads="1"/>
          </p:cNvSpPr>
          <p:nvPr/>
        </p:nvSpPr>
        <p:spPr bwMode="auto">
          <a:xfrm>
            <a:off x="6715140" y="1357298"/>
            <a:ext cx="2254952" cy="707876"/>
          </a:xfrm>
          <a:prstGeom prst="rect">
            <a:avLst/>
          </a:prstGeom>
          <a:noFill/>
          <a:ln w="9525">
            <a:noFill/>
            <a:miter lim="800000"/>
            <a:headEnd/>
            <a:tailEnd/>
          </a:ln>
        </p:spPr>
        <p:txBody>
          <a:bodyPr wrap="none" lIns="91428" tIns="45715" rIns="91428" bIns="45715">
            <a:spAutoFit/>
          </a:bodyPr>
          <a:lstStyle/>
          <a:p>
            <a:r>
              <a:rPr lang="en-US" sz="2000" dirty="0"/>
              <a:t>“Special Investment</a:t>
            </a:r>
          </a:p>
          <a:p>
            <a:r>
              <a:rPr lang="en-US" sz="2000" dirty="0"/>
              <a:t>Vehicles</a:t>
            </a:r>
            <a:r>
              <a:rPr lang="en-US" sz="2000" dirty="0" smtClean="0"/>
              <a:t>” (SIV’s)</a:t>
            </a:r>
            <a:endParaRPr lang="en-US" sz="2000" dirty="0"/>
          </a:p>
        </p:txBody>
      </p:sp>
      <p:sp>
        <p:nvSpPr>
          <p:cNvPr id="35853" name="Text Box 22"/>
          <p:cNvSpPr txBox="1">
            <a:spLocks noChangeArrowheads="1"/>
          </p:cNvSpPr>
          <p:nvPr/>
        </p:nvSpPr>
        <p:spPr bwMode="auto">
          <a:xfrm>
            <a:off x="5538788" y="5172075"/>
            <a:ext cx="1338355" cy="400099"/>
          </a:xfrm>
          <a:prstGeom prst="rect">
            <a:avLst/>
          </a:prstGeom>
          <a:noFill/>
          <a:ln w="9525">
            <a:noFill/>
            <a:miter lim="800000"/>
            <a:headEnd/>
            <a:tailEnd/>
          </a:ln>
        </p:spPr>
        <p:txBody>
          <a:bodyPr wrap="none" lIns="91428" tIns="45715" rIns="91428" bIns="45715">
            <a:spAutoFit/>
          </a:bodyPr>
          <a:lstStyle/>
          <a:p>
            <a:r>
              <a:rPr lang="en-US" sz="2000" dirty="0" smtClean="0"/>
              <a:t>“Investors”</a:t>
            </a:r>
            <a:endParaRPr lang="en-US" sz="2000" dirty="0"/>
          </a:p>
        </p:txBody>
      </p:sp>
      <p:sp>
        <p:nvSpPr>
          <p:cNvPr id="35857" name="Line 26"/>
          <p:cNvSpPr>
            <a:spLocks noChangeShapeType="1"/>
          </p:cNvSpPr>
          <p:nvPr/>
        </p:nvSpPr>
        <p:spPr bwMode="auto">
          <a:xfrm flipH="1" flipV="1">
            <a:off x="7215205" y="3000372"/>
            <a:ext cx="45719" cy="1928826"/>
          </a:xfrm>
          <a:prstGeom prst="line">
            <a:avLst/>
          </a:prstGeom>
          <a:noFill/>
          <a:ln w="53975">
            <a:solidFill>
              <a:srgbClr val="FF4949"/>
            </a:solidFill>
            <a:round/>
            <a:headEnd/>
            <a:tailEnd type="triangle" w="med" len="med"/>
          </a:ln>
        </p:spPr>
        <p:txBody>
          <a:bodyPr lIns="91428" tIns="45715" rIns="91428" bIns="45715"/>
          <a:lstStyle/>
          <a:p>
            <a:endParaRPr lang="en-AU"/>
          </a:p>
        </p:txBody>
      </p:sp>
      <p:pic>
        <p:nvPicPr>
          <p:cNvPr id="21" name="Picture 11" descr="j0250754"/>
          <p:cNvPicPr>
            <a:picLocks noChangeAspect="1" noChangeArrowheads="1"/>
          </p:cNvPicPr>
          <p:nvPr/>
        </p:nvPicPr>
        <p:blipFill>
          <a:blip r:embed="rId7"/>
          <a:srcRect/>
          <a:stretch>
            <a:fillRect/>
          </a:stretch>
        </p:blipFill>
        <p:spPr bwMode="auto">
          <a:xfrm>
            <a:off x="7143768" y="5000636"/>
            <a:ext cx="1060450" cy="1033463"/>
          </a:xfrm>
          <a:prstGeom prst="rect">
            <a:avLst/>
          </a:prstGeom>
          <a:noFill/>
          <a:ln w="9525">
            <a:noFill/>
            <a:miter lim="800000"/>
            <a:headEnd/>
            <a:tailEnd/>
          </a:ln>
        </p:spPr>
      </p:pic>
      <p:sp>
        <p:nvSpPr>
          <p:cNvPr id="22" name="Line 26"/>
          <p:cNvSpPr>
            <a:spLocks noChangeShapeType="1"/>
          </p:cNvSpPr>
          <p:nvPr/>
        </p:nvSpPr>
        <p:spPr bwMode="auto">
          <a:xfrm flipH="1" flipV="1">
            <a:off x="3857620" y="2786058"/>
            <a:ext cx="1071570" cy="785818"/>
          </a:xfrm>
          <a:prstGeom prst="line">
            <a:avLst/>
          </a:prstGeom>
          <a:noFill/>
          <a:ln w="53975">
            <a:solidFill>
              <a:srgbClr val="FF4949"/>
            </a:solidFill>
            <a:round/>
            <a:headEnd/>
            <a:tailEnd type="triangle" w="med" len="med"/>
          </a:ln>
        </p:spPr>
        <p:txBody>
          <a:bodyPr lIns="91428" tIns="45715" rIns="91428" bIns="45715"/>
          <a:lstStyle/>
          <a:p>
            <a:endParaRPr lang="en-AU"/>
          </a:p>
        </p:txBody>
      </p:sp>
      <p:sp>
        <p:nvSpPr>
          <p:cNvPr id="24" name="Line 26"/>
          <p:cNvSpPr>
            <a:spLocks noChangeShapeType="1"/>
          </p:cNvSpPr>
          <p:nvPr/>
        </p:nvSpPr>
        <p:spPr bwMode="auto">
          <a:xfrm flipH="1" flipV="1">
            <a:off x="2500298" y="1714488"/>
            <a:ext cx="785818" cy="642942"/>
          </a:xfrm>
          <a:prstGeom prst="line">
            <a:avLst/>
          </a:prstGeom>
          <a:noFill/>
          <a:ln w="53975">
            <a:solidFill>
              <a:srgbClr val="FF4949"/>
            </a:solidFill>
            <a:round/>
            <a:headEnd/>
            <a:tailEnd type="triangle" w="med" len="med"/>
          </a:ln>
        </p:spPr>
        <p:txBody>
          <a:bodyPr lIns="91428" tIns="45715" rIns="91428" bIns="45715"/>
          <a:lstStyle/>
          <a:p>
            <a:endParaRPr lang="en-AU"/>
          </a:p>
        </p:txBody>
      </p:sp>
      <p:sp>
        <p:nvSpPr>
          <p:cNvPr id="26" name="Line 26"/>
          <p:cNvSpPr>
            <a:spLocks noChangeShapeType="1"/>
          </p:cNvSpPr>
          <p:nvPr/>
        </p:nvSpPr>
        <p:spPr bwMode="auto">
          <a:xfrm flipH="1">
            <a:off x="5572132" y="2714620"/>
            <a:ext cx="1000132" cy="642942"/>
          </a:xfrm>
          <a:prstGeom prst="line">
            <a:avLst/>
          </a:prstGeom>
          <a:noFill/>
          <a:ln w="53975">
            <a:solidFill>
              <a:srgbClr val="FF4949"/>
            </a:solidFill>
            <a:prstDash val="sysDash"/>
            <a:round/>
            <a:headEnd/>
            <a:tailEnd type="triangle" w="med" len="med"/>
          </a:ln>
        </p:spPr>
        <p:txBody>
          <a:bodyPr lIns="91428" tIns="45715" rIns="91428" bIns="45715"/>
          <a:lstStyle/>
          <a:p>
            <a:endParaRPr lang="en-AU"/>
          </a:p>
        </p:txBody>
      </p:sp>
      <p:sp>
        <p:nvSpPr>
          <p:cNvPr id="18" name="TextBox 17"/>
          <p:cNvSpPr txBox="1"/>
          <p:nvPr/>
        </p:nvSpPr>
        <p:spPr>
          <a:xfrm>
            <a:off x="1571604" y="4000504"/>
            <a:ext cx="1421543" cy="1754326"/>
          </a:xfrm>
          <a:prstGeom prst="rect">
            <a:avLst/>
          </a:prstGeom>
          <a:noFill/>
        </p:spPr>
        <p:txBody>
          <a:bodyPr wrap="none" rtlCol="0">
            <a:spAutoFit/>
          </a:bodyPr>
          <a:lstStyle/>
          <a:p>
            <a:r>
              <a:rPr lang="en-AU" dirty="0" smtClean="0"/>
              <a:t>The SIV takes</a:t>
            </a:r>
          </a:p>
          <a:p>
            <a:r>
              <a:rPr lang="en-AU" dirty="0" smtClean="0"/>
              <a:t>the risk</a:t>
            </a:r>
          </a:p>
          <a:p>
            <a:r>
              <a:rPr lang="en-AU" dirty="0" smtClean="0"/>
              <a:t>and passes it</a:t>
            </a:r>
          </a:p>
          <a:p>
            <a:r>
              <a:rPr lang="en-AU" dirty="0" smtClean="0"/>
              <a:t>back to</a:t>
            </a:r>
          </a:p>
          <a:p>
            <a:r>
              <a:rPr lang="en-AU" dirty="0" smtClean="0"/>
              <a:t>the </a:t>
            </a:r>
          </a:p>
          <a:p>
            <a:r>
              <a:rPr lang="en-AU" dirty="0" smtClean="0"/>
              <a:t>Investor</a:t>
            </a:r>
            <a:endParaRPr lang="en-AU" dirty="0"/>
          </a:p>
        </p:txBody>
      </p:sp>
      <p:cxnSp>
        <p:nvCxnSpPr>
          <p:cNvPr id="19" name="Straight Arrow Connector 18"/>
          <p:cNvCxnSpPr/>
          <p:nvPr/>
        </p:nvCxnSpPr>
        <p:spPr>
          <a:xfrm flipV="1">
            <a:off x="3286116" y="4143380"/>
            <a:ext cx="3714776" cy="64294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28663" y="533400"/>
            <a:ext cx="7993062" cy="685800"/>
          </a:xfrm>
          <a:prstGeom prst="rect">
            <a:avLst/>
          </a:prstGeom>
          <a:noFill/>
          <a:ln w="9525">
            <a:noFill/>
            <a:miter lim="800000"/>
            <a:headEnd/>
            <a:tailEnd/>
          </a:ln>
        </p:spPr>
        <p:txBody>
          <a:bodyPr lIns="91428" tIns="45715" rIns="91428" bIns="45715" anchor="ctr"/>
          <a:lstStyle/>
          <a:p>
            <a:endParaRPr lang="en-AU" sz="2800">
              <a:solidFill>
                <a:schemeClr val="accent2"/>
              </a:solidFill>
            </a:endParaRPr>
          </a:p>
        </p:txBody>
      </p:sp>
      <p:sp>
        <p:nvSpPr>
          <p:cNvPr id="35843" name="Rectangle 3"/>
          <p:cNvSpPr>
            <a:spLocks noChangeArrowheads="1"/>
          </p:cNvSpPr>
          <p:nvPr/>
        </p:nvSpPr>
        <p:spPr bwMode="auto">
          <a:xfrm>
            <a:off x="733425" y="1584325"/>
            <a:ext cx="8229600" cy="3967163"/>
          </a:xfrm>
          <a:prstGeom prst="rect">
            <a:avLst/>
          </a:prstGeom>
          <a:noFill/>
          <a:ln w="9525">
            <a:noFill/>
            <a:miter lim="800000"/>
            <a:headEnd/>
            <a:tailEnd/>
          </a:ln>
        </p:spPr>
        <p:txBody>
          <a:bodyPr lIns="91428" tIns="45715" rIns="91428" bIns="45715"/>
          <a:lstStyle/>
          <a:p>
            <a:pPr marL="341313" indent="-341313">
              <a:lnSpc>
                <a:spcPct val="90000"/>
              </a:lnSpc>
              <a:spcBef>
                <a:spcPct val="100000"/>
              </a:spcBef>
              <a:buClr>
                <a:schemeClr val="accent1"/>
              </a:buClr>
            </a:pPr>
            <a:endParaRPr lang="en-AU" sz="2000"/>
          </a:p>
        </p:txBody>
      </p:sp>
      <p:pic>
        <p:nvPicPr>
          <p:cNvPr id="35844" name="Picture 5" descr="j0399385"/>
          <p:cNvPicPr>
            <a:picLocks noChangeAspect="1" noChangeArrowheads="1"/>
          </p:cNvPicPr>
          <p:nvPr/>
        </p:nvPicPr>
        <p:blipFill>
          <a:blip r:embed="rId3"/>
          <a:srcRect/>
          <a:stretch>
            <a:fillRect/>
          </a:stretch>
        </p:blipFill>
        <p:spPr bwMode="auto">
          <a:xfrm>
            <a:off x="6715140" y="2071678"/>
            <a:ext cx="1014413" cy="676275"/>
          </a:xfrm>
          <a:prstGeom prst="rect">
            <a:avLst/>
          </a:prstGeom>
          <a:noFill/>
          <a:ln w="9525">
            <a:noFill/>
            <a:miter lim="800000"/>
            <a:headEnd/>
            <a:tailEnd/>
          </a:ln>
        </p:spPr>
      </p:pic>
      <p:pic>
        <p:nvPicPr>
          <p:cNvPr id="35845" name="Picture 9" descr="j0414046"/>
          <p:cNvPicPr>
            <a:picLocks noChangeAspect="1" noChangeArrowheads="1"/>
          </p:cNvPicPr>
          <p:nvPr/>
        </p:nvPicPr>
        <p:blipFill>
          <a:blip r:embed="rId4"/>
          <a:srcRect/>
          <a:stretch>
            <a:fillRect/>
          </a:stretch>
        </p:blipFill>
        <p:spPr bwMode="auto">
          <a:xfrm>
            <a:off x="1371600" y="1122363"/>
            <a:ext cx="1019175" cy="682625"/>
          </a:xfrm>
          <a:prstGeom prst="rect">
            <a:avLst/>
          </a:prstGeom>
          <a:noFill/>
          <a:ln w="9525">
            <a:noFill/>
            <a:miter lim="800000"/>
            <a:headEnd/>
            <a:tailEnd/>
          </a:ln>
        </p:spPr>
      </p:pic>
      <p:pic>
        <p:nvPicPr>
          <p:cNvPr id="35846" name="Picture 10" descr="j0283249"/>
          <p:cNvPicPr>
            <a:picLocks noChangeAspect="1" noChangeArrowheads="1" noCrop="1"/>
          </p:cNvPicPr>
          <p:nvPr/>
        </p:nvPicPr>
        <p:blipFill>
          <a:blip r:embed="rId5"/>
          <a:srcRect/>
          <a:stretch>
            <a:fillRect/>
          </a:stretch>
        </p:blipFill>
        <p:spPr bwMode="auto">
          <a:xfrm>
            <a:off x="3357554" y="2143116"/>
            <a:ext cx="465138" cy="647700"/>
          </a:xfrm>
          <a:prstGeom prst="rect">
            <a:avLst/>
          </a:prstGeom>
          <a:noFill/>
          <a:ln w="9525">
            <a:noFill/>
            <a:miter lim="800000"/>
            <a:headEnd/>
            <a:tailEnd/>
          </a:ln>
        </p:spPr>
      </p:pic>
      <p:pic>
        <p:nvPicPr>
          <p:cNvPr id="35848" name="Picture 15" descr="bl00544a"/>
          <p:cNvPicPr>
            <a:picLocks noChangeAspect="1" noChangeArrowheads="1"/>
          </p:cNvPicPr>
          <p:nvPr/>
        </p:nvPicPr>
        <p:blipFill>
          <a:blip r:embed="rId6"/>
          <a:srcRect/>
          <a:stretch>
            <a:fillRect/>
          </a:stretch>
        </p:blipFill>
        <p:spPr bwMode="auto">
          <a:xfrm>
            <a:off x="5000628" y="3429000"/>
            <a:ext cx="695325" cy="619125"/>
          </a:xfrm>
          <a:prstGeom prst="rect">
            <a:avLst/>
          </a:prstGeom>
          <a:noFill/>
          <a:ln w="9525">
            <a:noFill/>
            <a:miter lim="800000"/>
            <a:headEnd/>
            <a:tailEnd/>
          </a:ln>
        </p:spPr>
      </p:pic>
      <p:sp>
        <p:nvSpPr>
          <p:cNvPr id="35849" name="Text Box 18"/>
          <p:cNvSpPr txBox="1">
            <a:spLocks noChangeArrowheads="1"/>
          </p:cNvSpPr>
          <p:nvPr/>
        </p:nvSpPr>
        <p:spPr bwMode="auto">
          <a:xfrm>
            <a:off x="2516188" y="1312863"/>
            <a:ext cx="1522412" cy="400050"/>
          </a:xfrm>
          <a:prstGeom prst="rect">
            <a:avLst/>
          </a:prstGeom>
          <a:noFill/>
          <a:ln w="9525">
            <a:noFill/>
            <a:miter lim="800000"/>
            <a:headEnd/>
            <a:tailEnd/>
          </a:ln>
        </p:spPr>
        <p:txBody>
          <a:bodyPr wrap="none" lIns="91428" tIns="45715" rIns="91428" bIns="45715">
            <a:spAutoFit/>
          </a:bodyPr>
          <a:lstStyle/>
          <a:p>
            <a:r>
              <a:rPr lang="en-US" sz="2000"/>
              <a:t>“Borrowers”</a:t>
            </a:r>
          </a:p>
        </p:txBody>
      </p:sp>
      <p:sp>
        <p:nvSpPr>
          <p:cNvPr id="35850" name="Text Box 19"/>
          <p:cNvSpPr txBox="1">
            <a:spLocks noChangeArrowheads="1"/>
          </p:cNvSpPr>
          <p:nvPr/>
        </p:nvSpPr>
        <p:spPr bwMode="auto">
          <a:xfrm>
            <a:off x="3786182" y="2143116"/>
            <a:ext cx="2390775" cy="400050"/>
          </a:xfrm>
          <a:prstGeom prst="rect">
            <a:avLst/>
          </a:prstGeom>
          <a:noFill/>
          <a:ln w="9525">
            <a:noFill/>
            <a:miter lim="800000"/>
            <a:headEnd/>
            <a:tailEnd/>
          </a:ln>
        </p:spPr>
        <p:txBody>
          <a:bodyPr wrap="none" lIns="91428" tIns="45715" rIns="91428" bIns="45715">
            <a:spAutoFit/>
          </a:bodyPr>
          <a:lstStyle/>
          <a:p>
            <a:r>
              <a:rPr lang="en-US" sz="2000" dirty="0"/>
              <a:t>“Mortgage Brokers”</a:t>
            </a:r>
          </a:p>
        </p:txBody>
      </p:sp>
      <p:sp>
        <p:nvSpPr>
          <p:cNvPr id="35851" name="Text Box 20"/>
          <p:cNvSpPr txBox="1">
            <a:spLocks noChangeArrowheads="1"/>
          </p:cNvSpPr>
          <p:nvPr/>
        </p:nvSpPr>
        <p:spPr bwMode="auto">
          <a:xfrm>
            <a:off x="5786446" y="3571876"/>
            <a:ext cx="1007816" cy="400099"/>
          </a:xfrm>
          <a:prstGeom prst="rect">
            <a:avLst/>
          </a:prstGeom>
          <a:noFill/>
          <a:ln w="9525">
            <a:noFill/>
            <a:miter lim="800000"/>
            <a:headEnd/>
            <a:tailEnd/>
          </a:ln>
        </p:spPr>
        <p:txBody>
          <a:bodyPr wrap="none" lIns="91428" tIns="45715" rIns="91428" bIns="45715">
            <a:spAutoFit/>
          </a:bodyPr>
          <a:lstStyle/>
          <a:p>
            <a:r>
              <a:rPr lang="en-US" sz="2000" dirty="0"/>
              <a:t>“</a:t>
            </a:r>
            <a:r>
              <a:rPr lang="en-US" sz="2000" dirty="0" smtClean="0"/>
              <a:t>Banks”</a:t>
            </a:r>
            <a:endParaRPr lang="en-US" sz="2000" dirty="0"/>
          </a:p>
        </p:txBody>
      </p:sp>
      <p:sp>
        <p:nvSpPr>
          <p:cNvPr id="35852" name="Text Box 21"/>
          <p:cNvSpPr txBox="1">
            <a:spLocks noChangeArrowheads="1"/>
          </p:cNvSpPr>
          <p:nvPr/>
        </p:nvSpPr>
        <p:spPr bwMode="auto">
          <a:xfrm>
            <a:off x="6715140" y="1357298"/>
            <a:ext cx="2254952" cy="707876"/>
          </a:xfrm>
          <a:prstGeom prst="rect">
            <a:avLst/>
          </a:prstGeom>
          <a:noFill/>
          <a:ln w="9525">
            <a:noFill/>
            <a:miter lim="800000"/>
            <a:headEnd/>
            <a:tailEnd/>
          </a:ln>
        </p:spPr>
        <p:txBody>
          <a:bodyPr wrap="none" lIns="91428" tIns="45715" rIns="91428" bIns="45715">
            <a:spAutoFit/>
          </a:bodyPr>
          <a:lstStyle/>
          <a:p>
            <a:r>
              <a:rPr lang="en-US" sz="2000" dirty="0"/>
              <a:t>“Special Investment</a:t>
            </a:r>
          </a:p>
          <a:p>
            <a:r>
              <a:rPr lang="en-US" sz="2000" dirty="0"/>
              <a:t>Vehicles</a:t>
            </a:r>
            <a:r>
              <a:rPr lang="en-US" sz="2000" dirty="0" smtClean="0"/>
              <a:t>” (SIV’s)</a:t>
            </a:r>
            <a:endParaRPr lang="en-US" sz="2000" dirty="0"/>
          </a:p>
        </p:txBody>
      </p:sp>
      <p:sp>
        <p:nvSpPr>
          <p:cNvPr id="35853" name="Text Box 22"/>
          <p:cNvSpPr txBox="1">
            <a:spLocks noChangeArrowheads="1"/>
          </p:cNvSpPr>
          <p:nvPr/>
        </p:nvSpPr>
        <p:spPr bwMode="auto">
          <a:xfrm>
            <a:off x="5538788" y="5172075"/>
            <a:ext cx="1338355" cy="400099"/>
          </a:xfrm>
          <a:prstGeom prst="rect">
            <a:avLst/>
          </a:prstGeom>
          <a:noFill/>
          <a:ln w="9525">
            <a:noFill/>
            <a:miter lim="800000"/>
            <a:headEnd/>
            <a:tailEnd/>
          </a:ln>
        </p:spPr>
        <p:txBody>
          <a:bodyPr wrap="none" lIns="91428" tIns="45715" rIns="91428" bIns="45715">
            <a:spAutoFit/>
          </a:bodyPr>
          <a:lstStyle/>
          <a:p>
            <a:r>
              <a:rPr lang="en-US" sz="2000" dirty="0" smtClean="0"/>
              <a:t>“Investors”</a:t>
            </a:r>
            <a:endParaRPr lang="en-US" sz="2000" dirty="0"/>
          </a:p>
        </p:txBody>
      </p:sp>
      <p:sp>
        <p:nvSpPr>
          <p:cNvPr id="35857" name="Line 26"/>
          <p:cNvSpPr>
            <a:spLocks noChangeShapeType="1"/>
          </p:cNvSpPr>
          <p:nvPr/>
        </p:nvSpPr>
        <p:spPr bwMode="auto">
          <a:xfrm flipH="1" flipV="1">
            <a:off x="7215205" y="3000372"/>
            <a:ext cx="45719" cy="1928826"/>
          </a:xfrm>
          <a:prstGeom prst="line">
            <a:avLst/>
          </a:prstGeom>
          <a:noFill/>
          <a:ln w="53975">
            <a:solidFill>
              <a:srgbClr val="FF4949"/>
            </a:solidFill>
            <a:round/>
            <a:headEnd/>
            <a:tailEnd type="triangle" w="med" len="med"/>
          </a:ln>
        </p:spPr>
        <p:txBody>
          <a:bodyPr lIns="91428" tIns="45715" rIns="91428" bIns="45715"/>
          <a:lstStyle/>
          <a:p>
            <a:endParaRPr lang="en-AU"/>
          </a:p>
        </p:txBody>
      </p:sp>
      <p:pic>
        <p:nvPicPr>
          <p:cNvPr id="21" name="Picture 11" descr="j0250754"/>
          <p:cNvPicPr>
            <a:picLocks noChangeAspect="1" noChangeArrowheads="1"/>
          </p:cNvPicPr>
          <p:nvPr/>
        </p:nvPicPr>
        <p:blipFill>
          <a:blip r:embed="rId7"/>
          <a:srcRect/>
          <a:stretch>
            <a:fillRect/>
          </a:stretch>
        </p:blipFill>
        <p:spPr bwMode="auto">
          <a:xfrm>
            <a:off x="7143768" y="5000636"/>
            <a:ext cx="1060450" cy="1033463"/>
          </a:xfrm>
          <a:prstGeom prst="rect">
            <a:avLst/>
          </a:prstGeom>
          <a:noFill/>
          <a:ln w="9525">
            <a:noFill/>
            <a:miter lim="800000"/>
            <a:headEnd/>
            <a:tailEnd/>
          </a:ln>
        </p:spPr>
      </p:pic>
      <p:sp>
        <p:nvSpPr>
          <p:cNvPr id="22" name="Line 26"/>
          <p:cNvSpPr>
            <a:spLocks noChangeShapeType="1"/>
          </p:cNvSpPr>
          <p:nvPr/>
        </p:nvSpPr>
        <p:spPr bwMode="auto">
          <a:xfrm flipH="1" flipV="1">
            <a:off x="3857620" y="2786058"/>
            <a:ext cx="1071570" cy="785818"/>
          </a:xfrm>
          <a:prstGeom prst="line">
            <a:avLst/>
          </a:prstGeom>
          <a:noFill/>
          <a:ln w="53975">
            <a:solidFill>
              <a:srgbClr val="FF4949"/>
            </a:solidFill>
            <a:round/>
            <a:headEnd/>
            <a:tailEnd type="triangle" w="med" len="med"/>
          </a:ln>
        </p:spPr>
        <p:txBody>
          <a:bodyPr lIns="91428" tIns="45715" rIns="91428" bIns="45715"/>
          <a:lstStyle/>
          <a:p>
            <a:endParaRPr lang="en-AU"/>
          </a:p>
        </p:txBody>
      </p:sp>
      <p:sp>
        <p:nvSpPr>
          <p:cNvPr id="24" name="Line 26"/>
          <p:cNvSpPr>
            <a:spLocks noChangeShapeType="1"/>
          </p:cNvSpPr>
          <p:nvPr/>
        </p:nvSpPr>
        <p:spPr bwMode="auto">
          <a:xfrm flipH="1" flipV="1">
            <a:off x="2500298" y="1714488"/>
            <a:ext cx="785818" cy="642942"/>
          </a:xfrm>
          <a:prstGeom prst="line">
            <a:avLst/>
          </a:prstGeom>
          <a:noFill/>
          <a:ln w="53975">
            <a:solidFill>
              <a:srgbClr val="FF4949"/>
            </a:solidFill>
            <a:round/>
            <a:headEnd/>
            <a:tailEnd type="triangle" w="med" len="med"/>
          </a:ln>
        </p:spPr>
        <p:txBody>
          <a:bodyPr lIns="91428" tIns="45715" rIns="91428" bIns="45715"/>
          <a:lstStyle/>
          <a:p>
            <a:endParaRPr lang="en-AU"/>
          </a:p>
        </p:txBody>
      </p:sp>
      <p:sp>
        <p:nvSpPr>
          <p:cNvPr id="26" name="Line 26"/>
          <p:cNvSpPr>
            <a:spLocks noChangeShapeType="1"/>
          </p:cNvSpPr>
          <p:nvPr/>
        </p:nvSpPr>
        <p:spPr bwMode="auto">
          <a:xfrm flipH="1">
            <a:off x="5572132" y="2714620"/>
            <a:ext cx="1000132" cy="642942"/>
          </a:xfrm>
          <a:prstGeom prst="line">
            <a:avLst/>
          </a:prstGeom>
          <a:noFill/>
          <a:ln w="53975">
            <a:solidFill>
              <a:srgbClr val="FF4949"/>
            </a:solidFill>
            <a:prstDash val="sysDash"/>
            <a:round/>
            <a:headEnd/>
            <a:tailEnd type="triangle" w="med" len="med"/>
          </a:ln>
        </p:spPr>
        <p:txBody>
          <a:bodyPr lIns="91428" tIns="45715" rIns="91428" bIns="45715"/>
          <a:lstStyle/>
          <a:p>
            <a:endParaRPr lang="en-AU"/>
          </a:p>
        </p:txBody>
      </p:sp>
      <p:sp>
        <p:nvSpPr>
          <p:cNvPr id="18" name="WordArt 21"/>
          <p:cNvSpPr>
            <a:spLocks noChangeArrowheads="1" noChangeShapeType="1" noTextEdit="1"/>
          </p:cNvSpPr>
          <p:nvPr/>
        </p:nvSpPr>
        <p:spPr bwMode="auto">
          <a:xfrm rot="-2259238">
            <a:off x="1030288" y="1349375"/>
            <a:ext cx="1776412" cy="515938"/>
          </a:xfrm>
          <a:prstGeom prst="rect">
            <a:avLst/>
          </a:prstGeom>
        </p:spPr>
        <p:txBody>
          <a:bodyPr wrap="none" fromWordArt="1">
            <a:prstTxWarp prst="textPlain">
              <a:avLst>
                <a:gd name="adj" fmla="val 50000"/>
              </a:avLst>
            </a:prstTxWarp>
          </a:bodyPr>
          <a:lstStyle/>
          <a:p>
            <a:pPr algn="ctr"/>
            <a:r>
              <a:rPr lang="en-AU" sz="3600" kern="10" dirty="0">
                <a:ln w="9525">
                  <a:solidFill>
                    <a:srgbClr val="000000"/>
                  </a:solidFill>
                  <a:round/>
                  <a:headEnd/>
                  <a:tailEnd/>
                </a:ln>
                <a:solidFill>
                  <a:schemeClr val="hlink"/>
                </a:solidFill>
                <a:latin typeface="Arial Black"/>
              </a:rPr>
              <a:t>"Not Me"</a:t>
            </a:r>
          </a:p>
        </p:txBody>
      </p:sp>
      <p:sp>
        <p:nvSpPr>
          <p:cNvPr id="19" name="WordArt 21"/>
          <p:cNvSpPr>
            <a:spLocks noChangeArrowheads="1" noChangeShapeType="1" noTextEdit="1"/>
          </p:cNvSpPr>
          <p:nvPr/>
        </p:nvSpPr>
        <p:spPr bwMode="auto">
          <a:xfrm rot="-2259238">
            <a:off x="2687203" y="2203355"/>
            <a:ext cx="1776412" cy="515938"/>
          </a:xfrm>
          <a:prstGeom prst="rect">
            <a:avLst/>
          </a:prstGeom>
        </p:spPr>
        <p:txBody>
          <a:bodyPr wrap="none" fromWordArt="1">
            <a:prstTxWarp prst="textPlain">
              <a:avLst>
                <a:gd name="adj" fmla="val 50000"/>
              </a:avLst>
            </a:prstTxWarp>
          </a:bodyPr>
          <a:lstStyle/>
          <a:p>
            <a:pPr algn="ctr"/>
            <a:r>
              <a:rPr lang="en-AU" sz="3600" kern="10" dirty="0">
                <a:ln w="9525">
                  <a:solidFill>
                    <a:srgbClr val="000000"/>
                  </a:solidFill>
                  <a:round/>
                  <a:headEnd/>
                  <a:tailEnd/>
                </a:ln>
                <a:solidFill>
                  <a:schemeClr val="hlink"/>
                </a:solidFill>
                <a:latin typeface="Arial Black"/>
              </a:rPr>
              <a:t>"Not Me"</a:t>
            </a:r>
          </a:p>
        </p:txBody>
      </p:sp>
      <p:sp>
        <p:nvSpPr>
          <p:cNvPr id="20" name="WordArt 21"/>
          <p:cNvSpPr>
            <a:spLocks noChangeArrowheads="1" noChangeShapeType="1" noTextEdit="1"/>
          </p:cNvSpPr>
          <p:nvPr/>
        </p:nvSpPr>
        <p:spPr bwMode="auto">
          <a:xfrm rot="-2259238">
            <a:off x="4401714" y="3632114"/>
            <a:ext cx="1776412" cy="515938"/>
          </a:xfrm>
          <a:prstGeom prst="rect">
            <a:avLst/>
          </a:prstGeom>
        </p:spPr>
        <p:txBody>
          <a:bodyPr wrap="none" fromWordArt="1">
            <a:prstTxWarp prst="textPlain">
              <a:avLst>
                <a:gd name="adj" fmla="val 50000"/>
              </a:avLst>
            </a:prstTxWarp>
          </a:bodyPr>
          <a:lstStyle/>
          <a:p>
            <a:pPr algn="ctr"/>
            <a:r>
              <a:rPr lang="en-AU" sz="3600" kern="10" dirty="0">
                <a:ln w="9525">
                  <a:solidFill>
                    <a:srgbClr val="000000"/>
                  </a:solidFill>
                  <a:round/>
                  <a:headEnd/>
                  <a:tailEnd/>
                </a:ln>
                <a:solidFill>
                  <a:schemeClr val="hlink"/>
                </a:solidFill>
                <a:latin typeface="Arial Black"/>
              </a:rPr>
              <a:t>"Not Me"</a:t>
            </a:r>
          </a:p>
        </p:txBody>
      </p:sp>
      <p:sp>
        <p:nvSpPr>
          <p:cNvPr id="23" name="WordArt 21"/>
          <p:cNvSpPr>
            <a:spLocks noChangeArrowheads="1" noChangeShapeType="1" noTextEdit="1"/>
          </p:cNvSpPr>
          <p:nvPr/>
        </p:nvSpPr>
        <p:spPr bwMode="auto">
          <a:xfrm rot="-2259238">
            <a:off x="6544855" y="2203353"/>
            <a:ext cx="1776412" cy="515938"/>
          </a:xfrm>
          <a:prstGeom prst="rect">
            <a:avLst/>
          </a:prstGeom>
        </p:spPr>
        <p:txBody>
          <a:bodyPr wrap="none" fromWordArt="1">
            <a:prstTxWarp prst="textPlain">
              <a:avLst>
                <a:gd name="adj" fmla="val 50000"/>
              </a:avLst>
            </a:prstTxWarp>
          </a:bodyPr>
          <a:lstStyle/>
          <a:p>
            <a:pPr algn="ctr"/>
            <a:r>
              <a:rPr lang="en-AU" sz="3600" kern="10" dirty="0">
                <a:ln w="9525">
                  <a:solidFill>
                    <a:srgbClr val="000000"/>
                  </a:solidFill>
                  <a:round/>
                  <a:headEnd/>
                  <a:tailEnd/>
                </a:ln>
                <a:solidFill>
                  <a:schemeClr val="hlink"/>
                </a:solidFill>
                <a:latin typeface="Arial Black"/>
              </a:rPr>
              <a:t>"Not Me"</a:t>
            </a:r>
          </a:p>
        </p:txBody>
      </p:sp>
      <p:sp>
        <p:nvSpPr>
          <p:cNvPr id="25" name="WordArt 26"/>
          <p:cNvSpPr>
            <a:spLocks noChangeArrowheads="1" noChangeShapeType="1" noTextEdit="1"/>
          </p:cNvSpPr>
          <p:nvPr/>
        </p:nvSpPr>
        <p:spPr bwMode="auto">
          <a:xfrm>
            <a:off x="6215074" y="6072206"/>
            <a:ext cx="2219325" cy="603250"/>
          </a:xfrm>
          <a:prstGeom prst="rect">
            <a:avLst/>
          </a:prstGeom>
        </p:spPr>
        <p:txBody>
          <a:bodyPr wrap="none" fromWordArt="1">
            <a:prstTxWarp prst="textPlain">
              <a:avLst>
                <a:gd name="adj" fmla="val 50000"/>
              </a:avLst>
            </a:prstTxWarp>
          </a:bodyPr>
          <a:lstStyle/>
          <a:p>
            <a:pPr algn="ctr"/>
            <a:r>
              <a:rPr lang="en-AU" sz="3600" kern="10" dirty="0">
                <a:ln w="9525">
                  <a:solidFill>
                    <a:srgbClr val="000000"/>
                  </a:solidFill>
                  <a:round/>
                  <a:headEnd/>
                  <a:tailEnd/>
                </a:ln>
                <a:solidFill>
                  <a:schemeClr val="hlink"/>
                </a:solidFill>
                <a:latin typeface="Arial Black"/>
              </a:rPr>
              <a:t>"Who ... 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5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28663" y="533400"/>
            <a:ext cx="7993062" cy="685800"/>
          </a:xfrm>
          <a:prstGeom prst="rect">
            <a:avLst/>
          </a:prstGeom>
          <a:noFill/>
          <a:ln w="9525">
            <a:noFill/>
            <a:miter lim="800000"/>
            <a:headEnd/>
            <a:tailEnd/>
          </a:ln>
        </p:spPr>
        <p:txBody>
          <a:bodyPr lIns="91428" tIns="45715" rIns="91428" bIns="45715" anchor="ctr"/>
          <a:lstStyle/>
          <a:p>
            <a:endParaRPr lang="en-AU" sz="2800">
              <a:solidFill>
                <a:schemeClr val="accent2"/>
              </a:solidFill>
            </a:endParaRPr>
          </a:p>
        </p:txBody>
      </p:sp>
      <p:sp>
        <p:nvSpPr>
          <p:cNvPr id="35843" name="Rectangle 3"/>
          <p:cNvSpPr>
            <a:spLocks noChangeArrowheads="1"/>
          </p:cNvSpPr>
          <p:nvPr/>
        </p:nvSpPr>
        <p:spPr bwMode="auto">
          <a:xfrm>
            <a:off x="714348" y="1643050"/>
            <a:ext cx="8229600" cy="3967163"/>
          </a:xfrm>
          <a:prstGeom prst="rect">
            <a:avLst/>
          </a:prstGeom>
          <a:noFill/>
          <a:ln w="9525">
            <a:noFill/>
            <a:miter lim="800000"/>
            <a:headEnd/>
            <a:tailEnd/>
          </a:ln>
        </p:spPr>
        <p:txBody>
          <a:bodyPr lIns="91428" tIns="45715" rIns="91428" bIns="45715"/>
          <a:lstStyle/>
          <a:p>
            <a:pPr marL="341313" indent="-341313">
              <a:lnSpc>
                <a:spcPct val="90000"/>
              </a:lnSpc>
              <a:spcBef>
                <a:spcPct val="100000"/>
              </a:spcBef>
              <a:buClr>
                <a:schemeClr val="accent1"/>
              </a:buClr>
            </a:pPr>
            <a:endParaRPr lang="en-AU" sz="2000"/>
          </a:p>
        </p:txBody>
      </p:sp>
      <p:pic>
        <p:nvPicPr>
          <p:cNvPr id="35844" name="Picture 5" descr="j0399385"/>
          <p:cNvPicPr>
            <a:picLocks noChangeAspect="1" noChangeArrowheads="1"/>
          </p:cNvPicPr>
          <p:nvPr/>
        </p:nvPicPr>
        <p:blipFill>
          <a:blip r:embed="rId3"/>
          <a:srcRect/>
          <a:stretch>
            <a:fillRect/>
          </a:stretch>
        </p:blipFill>
        <p:spPr bwMode="auto">
          <a:xfrm>
            <a:off x="6715140" y="2071678"/>
            <a:ext cx="1014413" cy="676275"/>
          </a:xfrm>
          <a:prstGeom prst="rect">
            <a:avLst/>
          </a:prstGeom>
          <a:noFill/>
          <a:ln w="9525">
            <a:noFill/>
            <a:miter lim="800000"/>
            <a:headEnd/>
            <a:tailEnd/>
          </a:ln>
        </p:spPr>
      </p:pic>
      <p:pic>
        <p:nvPicPr>
          <p:cNvPr id="35845" name="Picture 9" descr="j0414046"/>
          <p:cNvPicPr>
            <a:picLocks noChangeAspect="1" noChangeArrowheads="1"/>
          </p:cNvPicPr>
          <p:nvPr/>
        </p:nvPicPr>
        <p:blipFill>
          <a:blip r:embed="rId4"/>
          <a:srcRect/>
          <a:stretch>
            <a:fillRect/>
          </a:stretch>
        </p:blipFill>
        <p:spPr bwMode="auto">
          <a:xfrm>
            <a:off x="1371600" y="1122363"/>
            <a:ext cx="1019175" cy="682625"/>
          </a:xfrm>
          <a:prstGeom prst="rect">
            <a:avLst/>
          </a:prstGeom>
          <a:noFill/>
          <a:ln w="9525">
            <a:noFill/>
            <a:miter lim="800000"/>
            <a:headEnd/>
            <a:tailEnd/>
          </a:ln>
        </p:spPr>
      </p:pic>
      <p:pic>
        <p:nvPicPr>
          <p:cNvPr id="35846" name="Picture 10" descr="j0283249"/>
          <p:cNvPicPr>
            <a:picLocks noChangeAspect="1" noChangeArrowheads="1" noCrop="1"/>
          </p:cNvPicPr>
          <p:nvPr/>
        </p:nvPicPr>
        <p:blipFill>
          <a:blip r:embed="rId5"/>
          <a:srcRect/>
          <a:stretch>
            <a:fillRect/>
          </a:stretch>
        </p:blipFill>
        <p:spPr bwMode="auto">
          <a:xfrm>
            <a:off x="3357554" y="2143116"/>
            <a:ext cx="465138" cy="647700"/>
          </a:xfrm>
          <a:prstGeom prst="rect">
            <a:avLst/>
          </a:prstGeom>
          <a:noFill/>
          <a:ln w="9525">
            <a:noFill/>
            <a:miter lim="800000"/>
            <a:headEnd/>
            <a:tailEnd/>
          </a:ln>
        </p:spPr>
      </p:pic>
      <p:pic>
        <p:nvPicPr>
          <p:cNvPr id="35848" name="Picture 15" descr="bl00544a"/>
          <p:cNvPicPr>
            <a:picLocks noChangeAspect="1" noChangeArrowheads="1"/>
          </p:cNvPicPr>
          <p:nvPr/>
        </p:nvPicPr>
        <p:blipFill>
          <a:blip r:embed="rId6"/>
          <a:srcRect/>
          <a:stretch>
            <a:fillRect/>
          </a:stretch>
        </p:blipFill>
        <p:spPr bwMode="auto">
          <a:xfrm>
            <a:off x="4786314" y="3143248"/>
            <a:ext cx="695325" cy="619125"/>
          </a:xfrm>
          <a:prstGeom prst="rect">
            <a:avLst/>
          </a:prstGeom>
          <a:noFill/>
          <a:ln w="9525">
            <a:noFill/>
            <a:miter lim="800000"/>
            <a:headEnd/>
            <a:tailEnd/>
          </a:ln>
        </p:spPr>
      </p:pic>
      <p:sp>
        <p:nvSpPr>
          <p:cNvPr id="35849" name="Text Box 18"/>
          <p:cNvSpPr txBox="1">
            <a:spLocks noChangeArrowheads="1"/>
          </p:cNvSpPr>
          <p:nvPr/>
        </p:nvSpPr>
        <p:spPr bwMode="auto">
          <a:xfrm>
            <a:off x="2516188" y="1312863"/>
            <a:ext cx="1522412" cy="400050"/>
          </a:xfrm>
          <a:prstGeom prst="rect">
            <a:avLst/>
          </a:prstGeom>
          <a:noFill/>
          <a:ln w="9525">
            <a:noFill/>
            <a:miter lim="800000"/>
            <a:headEnd/>
            <a:tailEnd/>
          </a:ln>
        </p:spPr>
        <p:txBody>
          <a:bodyPr wrap="none" lIns="91428" tIns="45715" rIns="91428" bIns="45715">
            <a:spAutoFit/>
          </a:bodyPr>
          <a:lstStyle/>
          <a:p>
            <a:r>
              <a:rPr lang="en-US" sz="2000"/>
              <a:t>“Borrowers”</a:t>
            </a:r>
          </a:p>
        </p:txBody>
      </p:sp>
      <p:sp>
        <p:nvSpPr>
          <p:cNvPr id="35850" name="Text Box 19"/>
          <p:cNvSpPr txBox="1">
            <a:spLocks noChangeArrowheads="1"/>
          </p:cNvSpPr>
          <p:nvPr/>
        </p:nvSpPr>
        <p:spPr bwMode="auto">
          <a:xfrm>
            <a:off x="3786182" y="2143116"/>
            <a:ext cx="2256171" cy="707876"/>
          </a:xfrm>
          <a:prstGeom prst="rect">
            <a:avLst/>
          </a:prstGeom>
          <a:noFill/>
          <a:ln w="9525">
            <a:noFill/>
            <a:miter lim="800000"/>
            <a:headEnd/>
            <a:tailEnd/>
          </a:ln>
        </p:spPr>
        <p:txBody>
          <a:bodyPr wrap="none" lIns="91428" tIns="45715" rIns="91428" bIns="45715">
            <a:spAutoFit/>
          </a:bodyPr>
          <a:lstStyle/>
          <a:p>
            <a:r>
              <a:rPr lang="en-US" sz="2000" dirty="0"/>
              <a:t>“Mortgage Brokers</a:t>
            </a:r>
            <a:r>
              <a:rPr lang="en-US" sz="2000" dirty="0" smtClean="0"/>
              <a:t>”</a:t>
            </a:r>
          </a:p>
          <a:p>
            <a:r>
              <a:rPr lang="en-US" sz="2000" dirty="0" smtClean="0"/>
              <a:t>Fee</a:t>
            </a:r>
            <a:endParaRPr lang="en-US" sz="2000" dirty="0"/>
          </a:p>
        </p:txBody>
      </p:sp>
      <p:sp>
        <p:nvSpPr>
          <p:cNvPr id="35851" name="Text Box 20"/>
          <p:cNvSpPr txBox="1">
            <a:spLocks noChangeArrowheads="1"/>
          </p:cNvSpPr>
          <p:nvPr/>
        </p:nvSpPr>
        <p:spPr bwMode="auto">
          <a:xfrm>
            <a:off x="5500694" y="3214686"/>
            <a:ext cx="1012625" cy="707876"/>
          </a:xfrm>
          <a:prstGeom prst="rect">
            <a:avLst/>
          </a:prstGeom>
          <a:noFill/>
          <a:ln w="9525">
            <a:noFill/>
            <a:miter lim="800000"/>
            <a:headEnd/>
            <a:tailEnd/>
          </a:ln>
        </p:spPr>
        <p:txBody>
          <a:bodyPr wrap="none" lIns="91428" tIns="45715" rIns="91428" bIns="45715">
            <a:spAutoFit/>
          </a:bodyPr>
          <a:lstStyle/>
          <a:p>
            <a:r>
              <a:rPr lang="en-US" sz="2000" dirty="0"/>
              <a:t>“</a:t>
            </a:r>
            <a:r>
              <a:rPr lang="en-US" sz="2000" dirty="0" smtClean="0"/>
              <a:t>Banks”</a:t>
            </a:r>
          </a:p>
          <a:p>
            <a:r>
              <a:rPr lang="en-US" sz="2000" dirty="0" smtClean="0"/>
              <a:t>Fee</a:t>
            </a:r>
            <a:endParaRPr lang="en-US" sz="2000" dirty="0"/>
          </a:p>
        </p:txBody>
      </p:sp>
      <p:sp>
        <p:nvSpPr>
          <p:cNvPr id="35852" name="Text Box 21"/>
          <p:cNvSpPr txBox="1">
            <a:spLocks noChangeArrowheads="1"/>
          </p:cNvSpPr>
          <p:nvPr/>
        </p:nvSpPr>
        <p:spPr bwMode="auto">
          <a:xfrm>
            <a:off x="6715140" y="1357298"/>
            <a:ext cx="2254952" cy="1015653"/>
          </a:xfrm>
          <a:prstGeom prst="rect">
            <a:avLst/>
          </a:prstGeom>
          <a:noFill/>
          <a:ln w="9525">
            <a:noFill/>
            <a:miter lim="800000"/>
            <a:headEnd/>
            <a:tailEnd/>
          </a:ln>
        </p:spPr>
        <p:txBody>
          <a:bodyPr wrap="none" lIns="91428" tIns="45715" rIns="91428" bIns="45715">
            <a:spAutoFit/>
          </a:bodyPr>
          <a:lstStyle/>
          <a:p>
            <a:r>
              <a:rPr lang="en-US" sz="2000" dirty="0"/>
              <a:t>“Special Investment</a:t>
            </a:r>
          </a:p>
          <a:p>
            <a:r>
              <a:rPr lang="en-US" sz="2000" dirty="0"/>
              <a:t>Vehicles</a:t>
            </a:r>
            <a:r>
              <a:rPr lang="en-US" sz="2000" dirty="0" smtClean="0"/>
              <a:t>” (SIV’s)</a:t>
            </a:r>
          </a:p>
          <a:p>
            <a:r>
              <a:rPr lang="en-US" sz="2000" dirty="0" smtClean="0"/>
              <a:t>                      fee</a:t>
            </a:r>
            <a:endParaRPr lang="en-US" sz="2000" dirty="0"/>
          </a:p>
        </p:txBody>
      </p:sp>
      <p:sp>
        <p:nvSpPr>
          <p:cNvPr id="35853" name="Text Box 22"/>
          <p:cNvSpPr txBox="1">
            <a:spLocks noChangeArrowheads="1"/>
          </p:cNvSpPr>
          <p:nvPr/>
        </p:nvSpPr>
        <p:spPr bwMode="auto">
          <a:xfrm>
            <a:off x="5538788" y="5172075"/>
            <a:ext cx="1338355" cy="400099"/>
          </a:xfrm>
          <a:prstGeom prst="rect">
            <a:avLst/>
          </a:prstGeom>
          <a:noFill/>
          <a:ln w="9525">
            <a:noFill/>
            <a:miter lim="800000"/>
            <a:headEnd/>
            <a:tailEnd/>
          </a:ln>
        </p:spPr>
        <p:txBody>
          <a:bodyPr wrap="none" lIns="91428" tIns="45715" rIns="91428" bIns="45715">
            <a:spAutoFit/>
          </a:bodyPr>
          <a:lstStyle/>
          <a:p>
            <a:r>
              <a:rPr lang="en-US" sz="2000" dirty="0" smtClean="0"/>
              <a:t>“Investors”</a:t>
            </a:r>
            <a:endParaRPr lang="en-US" sz="2000" dirty="0"/>
          </a:p>
        </p:txBody>
      </p:sp>
      <p:pic>
        <p:nvPicPr>
          <p:cNvPr id="21" name="Picture 11" descr="j0250754"/>
          <p:cNvPicPr>
            <a:picLocks noChangeAspect="1" noChangeArrowheads="1"/>
          </p:cNvPicPr>
          <p:nvPr/>
        </p:nvPicPr>
        <p:blipFill>
          <a:blip r:embed="rId7"/>
          <a:srcRect/>
          <a:stretch>
            <a:fillRect/>
          </a:stretch>
        </p:blipFill>
        <p:spPr bwMode="auto">
          <a:xfrm>
            <a:off x="7143768" y="5000636"/>
            <a:ext cx="1060450" cy="1033463"/>
          </a:xfrm>
          <a:prstGeom prst="rect">
            <a:avLst/>
          </a:prstGeom>
          <a:noFill/>
          <a:ln w="9525">
            <a:noFill/>
            <a:miter lim="800000"/>
            <a:headEnd/>
            <a:tailEnd/>
          </a:ln>
        </p:spPr>
      </p:pic>
      <p:sp>
        <p:nvSpPr>
          <p:cNvPr id="20" name="Arc 19"/>
          <p:cNvSpPr/>
          <p:nvPr/>
        </p:nvSpPr>
        <p:spPr>
          <a:xfrm flipH="1" flipV="1">
            <a:off x="1857356" y="-1000156"/>
            <a:ext cx="6715172" cy="6286520"/>
          </a:xfrm>
          <a:prstGeom prst="arc">
            <a:avLst>
              <a:gd name="adj1" fmla="val 16200000"/>
              <a:gd name="adj2" fmla="val 21517775"/>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0430" y="2857496"/>
            <a:ext cx="2286203" cy="646331"/>
          </a:xfrm>
          <a:prstGeom prst="rect">
            <a:avLst/>
          </a:prstGeom>
          <a:noFill/>
        </p:spPr>
        <p:txBody>
          <a:bodyPr wrap="none" rtlCol="0">
            <a:spAutoFit/>
          </a:bodyPr>
          <a:lstStyle/>
          <a:p>
            <a:pPr algn="ctr"/>
            <a:r>
              <a:rPr lang="en-AU" sz="3600" dirty="0" smtClean="0"/>
              <a:t>The Causes</a:t>
            </a:r>
            <a:endParaRPr lang="en-AU" sz="3600" dirty="0"/>
          </a:p>
        </p:txBody>
      </p:sp>
      <p:pic>
        <p:nvPicPr>
          <p:cNvPr id="3" name="Picture 6" descr="CIMG0769"/>
          <p:cNvPicPr>
            <a:picLocks noChangeAspect="1" noChangeArrowheads="1"/>
          </p:cNvPicPr>
          <p:nvPr/>
        </p:nvPicPr>
        <p:blipFill>
          <a:blip r:embed="rId3" cstate="print"/>
          <a:srcRect/>
          <a:stretch>
            <a:fillRect/>
          </a:stretch>
        </p:blipFill>
        <p:spPr bwMode="auto">
          <a:xfrm>
            <a:off x="0" y="-531"/>
            <a:ext cx="9144000" cy="6858531"/>
          </a:xfrm>
          <a:prstGeom prst="rect">
            <a:avLst/>
          </a:prstGeom>
          <a:noFill/>
          <a:ln w="28575">
            <a:solidFill>
              <a:srgbClr val="000000"/>
            </a:solidFill>
            <a:miter lim="800000"/>
            <a:headEnd/>
            <a:tailEnd/>
          </a:ln>
        </p:spPr>
      </p:pic>
      <p:pic>
        <p:nvPicPr>
          <p:cNvPr id="5" name="Picture 6" descr="CIMG0769"/>
          <p:cNvPicPr>
            <a:picLocks noChangeAspect="1" noChangeArrowheads="1"/>
          </p:cNvPicPr>
          <p:nvPr/>
        </p:nvPicPr>
        <p:blipFill>
          <a:blip r:embed="rId4"/>
          <a:srcRect l="80022" t="23964" r="13951" b="74549"/>
          <a:stretch>
            <a:fillRect/>
          </a:stretch>
        </p:blipFill>
        <p:spPr bwMode="auto">
          <a:xfrm>
            <a:off x="2571736" y="357166"/>
            <a:ext cx="5400713" cy="1000132"/>
          </a:xfrm>
          <a:prstGeom prst="rect">
            <a:avLst/>
          </a:prstGeom>
          <a:noFill/>
          <a:ln w="28575">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ushouseprices.bmp"/>
          <p:cNvPicPr>
            <a:picLocks noGrp="1" noChangeAspect="1"/>
          </p:cNvPicPr>
          <p:nvPr>
            <p:ph idx="1"/>
          </p:nvPr>
        </p:nvPicPr>
        <p:blipFill>
          <a:blip r:embed="rId3"/>
          <a:stretch>
            <a:fillRect/>
          </a:stretch>
        </p:blipFill>
        <p:spPr>
          <a:xfrm>
            <a:off x="0" y="0"/>
            <a:ext cx="9144000" cy="6942667"/>
          </a:xfrm>
        </p:spPr>
      </p:pic>
      <p:sp>
        <p:nvSpPr>
          <p:cNvPr id="5" name="Rectangle 4"/>
          <p:cNvSpPr/>
          <p:nvPr/>
        </p:nvSpPr>
        <p:spPr>
          <a:xfrm>
            <a:off x="6643702" y="1643050"/>
            <a:ext cx="2000264" cy="4500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1357290" y="2857496"/>
            <a:ext cx="2747419" cy="923330"/>
          </a:xfrm>
          <a:prstGeom prst="rect">
            <a:avLst/>
          </a:prstGeom>
          <a:noFill/>
        </p:spPr>
        <p:txBody>
          <a:bodyPr wrap="none" rtlCol="0">
            <a:spAutoFit/>
          </a:bodyPr>
          <a:lstStyle/>
          <a:p>
            <a:r>
              <a:rPr lang="en-AU" dirty="0" smtClean="0">
                <a:solidFill>
                  <a:schemeClr val="bg1"/>
                </a:solidFill>
              </a:rPr>
              <a:t>A Runaway Housing Bubble</a:t>
            </a:r>
          </a:p>
          <a:p>
            <a:r>
              <a:rPr lang="en-AU" dirty="0" smtClean="0">
                <a:solidFill>
                  <a:schemeClr val="bg1"/>
                </a:solidFill>
              </a:rPr>
              <a:t> - House Prices Doubled</a:t>
            </a:r>
          </a:p>
          <a:p>
            <a:r>
              <a:rPr lang="en-AU" dirty="0" smtClean="0">
                <a:solidFill>
                  <a:schemeClr val="bg1"/>
                </a:solidFill>
              </a:rPr>
              <a:t>And then.......................</a:t>
            </a:r>
            <a:endParaRPr lang="en-AU" dirty="0">
              <a:solidFill>
                <a:schemeClr val="bg1"/>
              </a:solidFill>
            </a:endParaRPr>
          </a:p>
        </p:txBody>
      </p:sp>
      <p:sp>
        <p:nvSpPr>
          <p:cNvPr id="7" name="TextBox 6"/>
          <p:cNvSpPr txBox="1"/>
          <p:nvPr/>
        </p:nvSpPr>
        <p:spPr>
          <a:xfrm>
            <a:off x="0" y="5715016"/>
            <a:ext cx="2021579" cy="369332"/>
          </a:xfrm>
          <a:prstGeom prst="rect">
            <a:avLst/>
          </a:prstGeom>
          <a:noFill/>
        </p:spPr>
        <p:txBody>
          <a:bodyPr wrap="none" rtlCol="0">
            <a:spAutoFit/>
          </a:bodyPr>
          <a:lstStyle/>
          <a:p>
            <a:r>
              <a:rPr lang="en-AU" dirty="0" smtClean="0">
                <a:solidFill>
                  <a:schemeClr val="bg1"/>
                </a:solidFill>
              </a:rPr>
              <a:t>Source: Bloomberg</a:t>
            </a:r>
            <a:endParaRPr lang="en-AU"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image2009-12-23-161723-4.jpg"/>
          <p:cNvPicPr>
            <a:picLocks noGrp="1" noChangeAspect="1"/>
          </p:cNvPicPr>
          <p:nvPr>
            <p:ph idx="1"/>
          </p:nvPr>
        </p:nvPicPr>
        <p:blipFill>
          <a:blip r:embed="rId3"/>
          <a:srcRect l="5894" t="67802" b="10416"/>
          <a:stretch>
            <a:fillRect/>
          </a:stretch>
        </p:blipFill>
        <p:spPr>
          <a:xfrm>
            <a:off x="357158" y="3714752"/>
            <a:ext cx="8509664" cy="2786082"/>
          </a:xfrm>
          <a:prstGeom prst="rect">
            <a:avLst/>
          </a:prstGeom>
        </p:spPr>
      </p:pic>
      <p:pic>
        <p:nvPicPr>
          <p:cNvPr id="5" name="Picture 4" descr="image2009-12-23-161723-4.jpg"/>
          <p:cNvPicPr>
            <a:picLocks noChangeAspect="1"/>
          </p:cNvPicPr>
          <p:nvPr/>
        </p:nvPicPr>
        <p:blipFill>
          <a:blip r:embed="rId3"/>
          <a:srcRect l="5894" t="5208" b="73958"/>
          <a:stretch>
            <a:fillRect/>
          </a:stretch>
        </p:blipFill>
        <p:spPr>
          <a:xfrm>
            <a:off x="285720" y="857232"/>
            <a:ext cx="8440714" cy="2643206"/>
          </a:xfrm>
          <a:prstGeom prst="rect">
            <a:avLst/>
          </a:prstGeom>
        </p:spPr>
      </p:pic>
      <p:sp>
        <p:nvSpPr>
          <p:cNvPr id="6" name="TextBox 5"/>
          <p:cNvSpPr txBox="1"/>
          <p:nvPr/>
        </p:nvSpPr>
        <p:spPr>
          <a:xfrm>
            <a:off x="5000628" y="1500174"/>
            <a:ext cx="1461490" cy="523220"/>
          </a:xfrm>
          <a:prstGeom prst="rect">
            <a:avLst/>
          </a:prstGeom>
          <a:solidFill>
            <a:schemeClr val="bg1"/>
          </a:solidFill>
        </p:spPr>
        <p:txBody>
          <a:bodyPr wrap="none" rtlCol="0">
            <a:spAutoFit/>
          </a:bodyPr>
          <a:lstStyle/>
          <a:p>
            <a:r>
              <a:rPr lang="en-AU" sz="2800" b="1" dirty="0" smtClean="0">
                <a:latin typeface="Blue Highway" pitchFamily="2" charset="0"/>
              </a:rPr>
              <a:t>Mortgages</a:t>
            </a:r>
            <a:endParaRPr lang="en-AU" sz="2800" b="1" dirty="0">
              <a:latin typeface="Blue Highway" pitchFamily="2" charset="0"/>
            </a:endParaRPr>
          </a:p>
        </p:txBody>
      </p:sp>
      <p:sp>
        <p:nvSpPr>
          <p:cNvPr id="7" name="TextBox 6"/>
          <p:cNvSpPr txBox="1"/>
          <p:nvPr/>
        </p:nvSpPr>
        <p:spPr>
          <a:xfrm>
            <a:off x="1643042" y="1214422"/>
            <a:ext cx="1557349" cy="954107"/>
          </a:xfrm>
          <a:prstGeom prst="rect">
            <a:avLst/>
          </a:prstGeom>
          <a:solidFill>
            <a:schemeClr val="accent6">
              <a:lumMod val="60000"/>
              <a:lumOff val="40000"/>
            </a:schemeClr>
          </a:solidFill>
        </p:spPr>
        <p:txBody>
          <a:bodyPr wrap="none" rtlCol="0">
            <a:spAutoFit/>
          </a:bodyPr>
          <a:lstStyle/>
          <a:p>
            <a:r>
              <a:rPr lang="en-AU" sz="2800" b="1" dirty="0" smtClean="0">
                <a:latin typeface="Blue Highway" pitchFamily="2" charset="0"/>
              </a:rPr>
              <a:t>Wall Street</a:t>
            </a:r>
          </a:p>
          <a:p>
            <a:r>
              <a:rPr lang="en-AU" sz="2800" b="1" dirty="0" smtClean="0">
                <a:latin typeface="Blue Highway" pitchFamily="2" charset="0"/>
              </a:rPr>
              <a:t>Mortgages</a:t>
            </a:r>
            <a:endParaRPr lang="en-AU" sz="2800" b="1" dirty="0">
              <a:latin typeface="Blue Highway" pitchFamily="2" charset="0"/>
            </a:endParaRPr>
          </a:p>
        </p:txBody>
      </p:sp>
      <p:sp>
        <p:nvSpPr>
          <p:cNvPr id="8" name="TextBox 7"/>
          <p:cNvSpPr txBox="1"/>
          <p:nvPr/>
        </p:nvSpPr>
        <p:spPr>
          <a:xfrm>
            <a:off x="2000232" y="4000504"/>
            <a:ext cx="1784912" cy="954107"/>
          </a:xfrm>
          <a:prstGeom prst="rect">
            <a:avLst/>
          </a:prstGeom>
          <a:solidFill>
            <a:schemeClr val="accent2">
              <a:lumMod val="20000"/>
              <a:lumOff val="80000"/>
            </a:schemeClr>
          </a:solidFill>
        </p:spPr>
        <p:txBody>
          <a:bodyPr wrap="none" rtlCol="0">
            <a:spAutoFit/>
          </a:bodyPr>
          <a:lstStyle/>
          <a:p>
            <a:r>
              <a:rPr lang="en-AU" sz="2800" b="1" dirty="0" smtClean="0">
                <a:latin typeface="Blue Highway" pitchFamily="2" charset="0"/>
              </a:rPr>
              <a:t>Bear Stearns</a:t>
            </a:r>
          </a:p>
          <a:p>
            <a:endParaRPr lang="en-AU" sz="2800" b="1" dirty="0">
              <a:latin typeface="Blue Highway" pitchFamily="2"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ushouseprices.bmp"/>
          <p:cNvPicPr>
            <a:picLocks noGrp="1" noChangeAspect="1"/>
          </p:cNvPicPr>
          <p:nvPr>
            <p:ph idx="1"/>
          </p:nvPr>
        </p:nvPicPr>
        <p:blipFill>
          <a:blip r:embed="rId3"/>
          <a:stretch>
            <a:fillRect/>
          </a:stretch>
        </p:blipFill>
        <p:spPr>
          <a:xfrm>
            <a:off x="0" y="0"/>
            <a:ext cx="9144000" cy="6942667"/>
          </a:xfrm>
        </p:spPr>
      </p:pic>
      <p:sp>
        <p:nvSpPr>
          <p:cNvPr id="6" name="TextBox 5"/>
          <p:cNvSpPr txBox="1"/>
          <p:nvPr/>
        </p:nvSpPr>
        <p:spPr>
          <a:xfrm>
            <a:off x="1357290" y="2857496"/>
            <a:ext cx="2747419" cy="923330"/>
          </a:xfrm>
          <a:prstGeom prst="rect">
            <a:avLst/>
          </a:prstGeom>
          <a:noFill/>
        </p:spPr>
        <p:txBody>
          <a:bodyPr wrap="none" rtlCol="0">
            <a:spAutoFit/>
          </a:bodyPr>
          <a:lstStyle/>
          <a:p>
            <a:r>
              <a:rPr lang="en-AU" dirty="0" smtClean="0">
                <a:solidFill>
                  <a:schemeClr val="bg1"/>
                </a:solidFill>
              </a:rPr>
              <a:t>A Runaway Housing Bubble</a:t>
            </a:r>
          </a:p>
          <a:p>
            <a:r>
              <a:rPr lang="en-AU" dirty="0" smtClean="0">
                <a:solidFill>
                  <a:schemeClr val="bg1"/>
                </a:solidFill>
              </a:rPr>
              <a:t> - House Prices Doubled</a:t>
            </a:r>
          </a:p>
          <a:p>
            <a:r>
              <a:rPr lang="en-AU" dirty="0" smtClean="0">
                <a:solidFill>
                  <a:schemeClr val="bg1"/>
                </a:solidFill>
              </a:rPr>
              <a:t>And then.......................</a:t>
            </a:r>
            <a:endParaRPr lang="en-AU" dirty="0">
              <a:solidFill>
                <a:schemeClr val="bg1"/>
              </a:solidFill>
            </a:endParaRPr>
          </a:p>
        </p:txBody>
      </p:sp>
      <p:sp>
        <p:nvSpPr>
          <p:cNvPr id="5" name="TextBox 4"/>
          <p:cNvSpPr txBox="1"/>
          <p:nvPr/>
        </p:nvSpPr>
        <p:spPr>
          <a:xfrm>
            <a:off x="0" y="5715016"/>
            <a:ext cx="2021579" cy="369332"/>
          </a:xfrm>
          <a:prstGeom prst="rect">
            <a:avLst/>
          </a:prstGeom>
          <a:noFill/>
        </p:spPr>
        <p:txBody>
          <a:bodyPr wrap="none" rtlCol="0">
            <a:spAutoFit/>
          </a:bodyPr>
          <a:lstStyle/>
          <a:p>
            <a:r>
              <a:rPr lang="en-AU" dirty="0" smtClean="0">
                <a:solidFill>
                  <a:schemeClr val="bg1"/>
                </a:solidFill>
              </a:rPr>
              <a:t>Source: Bloomberg</a:t>
            </a:r>
            <a:endParaRPr lang="en-AU"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t>
            </a:r>
            <a:endParaRPr lang="en-AU" dirty="0"/>
          </a:p>
        </p:txBody>
      </p:sp>
      <p:pic>
        <p:nvPicPr>
          <p:cNvPr id="5" name="Content Placeholder 4" descr="tt.bmp"/>
          <p:cNvPicPr>
            <a:picLocks noGrp="1" noChangeAspect="1"/>
          </p:cNvPicPr>
          <p:nvPr>
            <p:ph idx="1"/>
          </p:nvPr>
        </p:nvPicPr>
        <p:blipFill>
          <a:blip r:embed="rId3"/>
          <a:srcRect l="38281" t="20833" r="17036" b="7291"/>
          <a:stretch>
            <a:fillRect/>
          </a:stretch>
        </p:blipFill>
        <p:spPr>
          <a:xfrm>
            <a:off x="0" y="-37623"/>
            <a:ext cx="8429652" cy="6810080"/>
          </a:xfrm>
        </p:spPr>
      </p:pic>
      <p:pic>
        <p:nvPicPr>
          <p:cNvPr id="7" name="Content Placeholder 4" descr="tt.bmp"/>
          <p:cNvPicPr>
            <a:picLocks noChangeAspect="1"/>
          </p:cNvPicPr>
          <p:nvPr/>
        </p:nvPicPr>
        <p:blipFill>
          <a:blip r:embed="rId3"/>
          <a:srcRect l="92554" t="20833" r="2343" b="7291"/>
          <a:stretch>
            <a:fillRect/>
          </a:stretch>
        </p:blipFill>
        <p:spPr>
          <a:xfrm>
            <a:off x="8358214" y="-23494"/>
            <a:ext cx="785818" cy="6810080"/>
          </a:xfrm>
          <a:prstGeom prst="rect">
            <a:avLst/>
          </a:prstGeom>
        </p:spPr>
      </p:pic>
      <p:pic>
        <p:nvPicPr>
          <p:cNvPr id="8" name="Picture 2" descr="http://i.telegraph.co.uk/telegraph/multimedia/archive/00659/news-graphics-2008-_659134a.jpg"/>
          <p:cNvPicPr>
            <a:picLocks noChangeAspect="1" noChangeArrowheads="1"/>
          </p:cNvPicPr>
          <p:nvPr/>
        </p:nvPicPr>
        <p:blipFill>
          <a:blip r:embed="rId4"/>
          <a:srcRect/>
          <a:stretch>
            <a:fillRect/>
          </a:stretch>
        </p:blipFill>
        <p:spPr bwMode="auto">
          <a:xfrm>
            <a:off x="0" y="0"/>
            <a:ext cx="2380162" cy="3714752"/>
          </a:xfrm>
          <a:prstGeom prst="rect">
            <a:avLst/>
          </a:prstGeom>
          <a:noFill/>
        </p:spPr>
      </p:pic>
      <p:sp>
        <p:nvSpPr>
          <p:cNvPr id="6" name="TextBox 5"/>
          <p:cNvSpPr txBox="1"/>
          <p:nvPr/>
        </p:nvSpPr>
        <p:spPr>
          <a:xfrm>
            <a:off x="0" y="5715016"/>
            <a:ext cx="2021579" cy="369332"/>
          </a:xfrm>
          <a:prstGeom prst="rect">
            <a:avLst/>
          </a:prstGeom>
          <a:noFill/>
        </p:spPr>
        <p:txBody>
          <a:bodyPr wrap="none" rtlCol="0">
            <a:spAutoFit/>
          </a:bodyPr>
          <a:lstStyle/>
          <a:p>
            <a:r>
              <a:rPr lang="en-AU" dirty="0" smtClean="0">
                <a:solidFill>
                  <a:schemeClr val="bg1"/>
                </a:solidFill>
              </a:rPr>
              <a:t>Source: Bloomberg</a:t>
            </a:r>
            <a:endParaRPr lang="en-AU"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4414" y="1428736"/>
            <a:ext cx="6280053" cy="3693319"/>
          </a:xfrm>
          <a:prstGeom prst="rect">
            <a:avLst/>
          </a:prstGeom>
          <a:noFill/>
        </p:spPr>
        <p:txBody>
          <a:bodyPr wrap="none" rtlCol="0">
            <a:spAutoFit/>
          </a:bodyPr>
          <a:lstStyle/>
          <a:p>
            <a:pPr algn="ctr"/>
            <a:r>
              <a:rPr lang="en-AU" dirty="0" smtClean="0"/>
              <a:t>“The biggest crisis since the second world war”</a:t>
            </a:r>
          </a:p>
          <a:p>
            <a:pPr algn="ctr"/>
            <a:endParaRPr lang="en-AU" dirty="0" smtClean="0"/>
          </a:p>
          <a:p>
            <a:pPr algn="ctr"/>
            <a:r>
              <a:rPr lang="en-AU" dirty="0" smtClean="0"/>
              <a:t>“The worst economic scenario since the great depression”</a:t>
            </a:r>
          </a:p>
          <a:p>
            <a:pPr algn="ctr"/>
            <a:endParaRPr lang="en-AU" dirty="0" smtClean="0"/>
          </a:p>
          <a:p>
            <a:pPr algn="ctr"/>
            <a:r>
              <a:rPr lang="en-AU" dirty="0" smtClean="0"/>
              <a:t>“We expect to see unemployment triple over the next few years”</a:t>
            </a:r>
          </a:p>
          <a:p>
            <a:pPr algn="ctr"/>
            <a:endParaRPr lang="en-AU" dirty="0" smtClean="0"/>
          </a:p>
          <a:p>
            <a:pPr algn="ctr"/>
            <a:r>
              <a:rPr lang="en-AU" dirty="0" smtClean="0"/>
              <a:t>“The death of capitalism”</a:t>
            </a:r>
          </a:p>
          <a:p>
            <a:pPr algn="ctr"/>
            <a:endParaRPr lang="en-AU" dirty="0" smtClean="0"/>
          </a:p>
          <a:p>
            <a:pPr algn="ctr"/>
            <a:r>
              <a:rPr lang="en-AU" dirty="0" smtClean="0"/>
              <a:t>“The end of the free market experiment”</a:t>
            </a:r>
          </a:p>
          <a:p>
            <a:pPr algn="ctr"/>
            <a:endParaRPr lang="en-AU" dirty="0" smtClean="0"/>
          </a:p>
          <a:p>
            <a:pPr algn="ctr"/>
            <a:r>
              <a:rPr lang="en-AU" dirty="0" smtClean="0"/>
              <a:t>“The Great Depression all over again”</a:t>
            </a:r>
          </a:p>
          <a:p>
            <a:pPr algn="ctr"/>
            <a:endParaRPr lang="en-AU" dirty="0" smtClean="0"/>
          </a:p>
          <a:p>
            <a:pPr algn="ctr"/>
            <a:endParaRPr lang="en-AU"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Photos\Kodak Pictures 1\2004-04-20\100_0351.JPG"/>
          <p:cNvPicPr>
            <a:picLocks noChangeAspect="1" noChangeArrowheads="1"/>
          </p:cNvPicPr>
          <p:nvPr/>
        </p:nvPicPr>
        <p:blipFill>
          <a:blip r:embed="rId3" cstate="print"/>
          <a:srcRect/>
          <a:stretch>
            <a:fillRect/>
          </a:stretch>
        </p:blipFill>
        <p:spPr bwMode="auto">
          <a:xfrm>
            <a:off x="571472" y="1427148"/>
            <a:ext cx="2053581" cy="1540186"/>
          </a:xfrm>
          <a:prstGeom prst="rect">
            <a:avLst/>
          </a:prstGeom>
          <a:noFill/>
        </p:spPr>
      </p:pic>
      <p:sp>
        <p:nvSpPr>
          <p:cNvPr id="2" name="TextBox 1"/>
          <p:cNvSpPr txBox="1"/>
          <p:nvPr/>
        </p:nvSpPr>
        <p:spPr>
          <a:xfrm>
            <a:off x="785786" y="2500306"/>
            <a:ext cx="554960" cy="369332"/>
          </a:xfrm>
          <a:prstGeom prst="rect">
            <a:avLst/>
          </a:prstGeom>
          <a:noFill/>
          <a:ln w="19050">
            <a:solidFill>
              <a:schemeClr val="tx2">
                <a:lumMod val="60000"/>
                <a:lumOff val="40000"/>
              </a:schemeClr>
            </a:solidFill>
          </a:ln>
        </p:spPr>
        <p:txBody>
          <a:bodyPr wrap="none" rtlCol="0">
            <a:spAutoFit/>
          </a:bodyPr>
          <a:lstStyle/>
          <a:p>
            <a:r>
              <a:rPr lang="en-AU" dirty="0" smtClean="0"/>
              <a:t>Fish</a:t>
            </a:r>
            <a:endParaRPr lang="en-AU" dirty="0"/>
          </a:p>
        </p:txBody>
      </p:sp>
      <p:pic>
        <p:nvPicPr>
          <p:cNvPr id="28676" name="Picture 4" descr="http://modvoxpop.files.wordpress.com/2009/05/grain2.jpg"/>
          <p:cNvPicPr>
            <a:picLocks noChangeAspect="1" noChangeArrowheads="1"/>
          </p:cNvPicPr>
          <p:nvPr/>
        </p:nvPicPr>
        <p:blipFill>
          <a:blip r:embed="rId4" cstate="print"/>
          <a:srcRect/>
          <a:stretch>
            <a:fillRect/>
          </a:stretch>
        </p:blipFill>
        <p:spPr bwMode="auto">
          <a:xfrm>
            <a:off x="7072330" y="1641462"/>
            <a:ext cx="1646339" cy="1092394"/>
          </a:xfrm>
          <a:prstGeom prst="rect">
            <a:avLst/>
          </a:prstGeom>
          <a:noFill/>
        </p:spPr>
      </p:pic>
      <p:sp>
        <p:nvSpPr>
          <p:cNvPr id="8" name="TextBox 7"/>
          <p:cNvSpPr txBox="1"/>
          <p:nvPr/>
        </p:nvSpPr>
        <p:spPr>
          <a:xfrm>
            <a:off x="285720" y="214290"/>
            <a:ext cx="5647123" cy="646331"/>
          </a:xfrm>
          <a:prstGeom prst="rect">
            <a:avLst/>
          </a:prstGeom>
          <a:noFill/>
        </p:spPr>
        <p:txBody>
          <a:bodyPr wrap="none" rtlCol="0">
            <a:spAutoFit/>
          </a:bodyPr>
          <a:lstStyle/>
          <a:p>
            <a:r>
              <a:rPr lang="en-AU" sz="3600" b="1" dirty="0" smtClean="0"/>
              <a:t>And Then........... </a:t>
            </a:r>
            <a:r>
              <a:rPr lang="en-AU" sz="3600" b="1" u="sng" dirty="0" smtClean="0"/>
              <a:t>Fiat </a:t>
            </a:r>
            <a:r>
              <a:rPr lang="en-AU" sz="3600" b="1" dirty="0" smtClean="0"/>
              <a:t>Money</a:t>
            </a:r>
            <a:endParaRPr lang="en-AU" sz="3600" b="1" dirty="0"/>
          </a:p>
        </p:txBody>
      </p:sp>
      <p:cxnSp>
        <p:nvCxnSpPr>
          <p:cNvPr id="12" name="Straight Arrow Connector 11"/>
          <p:cNvCxnSpPr/>
          <p:nvPr/>
        </p:nvCxnSpPr>
        <p:spPr>
          <a:xfrm rot="10800000" flipV="1">
            <a:off x="5643570" y="2285992"/>
            <a:ext cx="1357322" cy="776294"/>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 name="Picture 2" descr="http://josmith43.files.wordpress.com/2009/04/gold-nugget.jpg"/>
          <p:cNvPicPr>
            <a:picLocks noChangeAspect="1" noChangeArrowheads="1"/>
          </p:cNvPicPr>
          <p:nvPr/>
        </p:nvPicPr>
        <p:blipFill>
          <a:blip r:embed="rId5" cstate="print"/>
          <a:srcRect/>
          <a:stretch>
            <a:fillRect/>
          </a:stretch>
        </p:blipFill>
        <p:spPr bwMode="auto">
          <a:xfrm>
            <a:off x="4071934" y="5214950"/>
            <a:ext cx="1285884" cy="1100293"/>
          </a:xfrm>
          <a:prstGeom prst="rect">
            <a:avLst/>
          </a:prstGeom>
          <a:noFill/>
        </p:spPr>
      </p:pic>
      <p:cxnSp>
        <p:nvCxnSpPr>
          <p:cNvPr id="16" name="Straight Arrow Connector 15"/>
          <p:cNvCxnSpPr/>
          <p:nvPr/>
        </p:nvCxnSpPr>
        <p:spPr>
          <a:xfrm rot="5400000">
            <a:off x="4215604" y="4642652"/>
            <a:ext cx="1000132" cy="158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14612" y="2285992"/>
            <a:ext cx="1000132" cy="785818"/>
          </a:xfrm>
          <a:prstGeom prst="straightConnector1">
            <a:avLst/>
          </a:prstGeom>
          <a:ln w="38100">
            <a:solidFill>
              <a:schemeClr val="tx2">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92162" name="Picture 2" descr="http://clatterymachinery.files.wordpress.com/2007/06/banjo-paterson-on-australian-10-dollar-note.jpg"/>
          <p:cNvPicPr>
            <a:picLocks noChangeAspect="1" noChangeArrowheads="1"/>
          </p:cNvPicPr>
          <p:nvPr/>
        </p:nvPicPr>
        <p:blipFill>
          <a:blip r:embed="rId6"/>
          <a:srcRect/>
          <a:stretch>
            <a:fillRect/>
          </a:stretch>
        </p:blipFill>
        <p:spPr bwMode="auto">
          <a:xfrm>
            <a:off x="3786182" y="3143248"/>
            <a:ext cx="1693319" cy="800093"/>
          </a:xfrm>
          <a:prstGeom prst="rect">
            <a:avLst/>
          </a:prstGeom>
          <a:noFill/>
        </p:spPr>
      </p:pic>
      <p:sp>
        <p:nvSpPr>
          <p:cNvPr id="37" name="TextBox 36"/>
          <p:cNvSpPr txBox="1"/>
          <p:nvPr/>
        </p:nvSpPr>
        <p:spPr>
          <a:xfrm>
            <a:off x="3786182" y="3143248"/>
            <a:ext cx="1928826" cy="923330"/>
          </a:xfrm>
          <a:prstGeom prst="rect">
            <a:avLst/>
          </a:prstGeom>
          <a:solidFill>
            <a:schemeClr val="bg1"/>
          </a:solidFill>
          <a:ln>
            <a:solidFill>
              <a:schemeClr val="tx2">
                <a:lumMod val="75000"/>
              </a:schemeClr>
            </a:solidFill>
          </a:ln>
        </p:spPr>
        <p:txBody>
          <a:bodyPr wrap="square" rtlCol="0">
            <a:spAutoFit/>
          </a:bodyPr>
          <a:lstStyle/>
          <a:p>
            <a:r>
              <a:rPr lang="en-AU" sz="1200" b="1" dirty="0" smtClean="0"/>
              <a:t>Bank Account Statement</a:t>
            </a:r>
          </a:p>
          <a:p>
            <a:r>
              <a:rPr lang="en-AU" sz="1200" b="1" dirty="0" smtClean="0"/>
              <a:t>Simon O’Grady</a:t>
            </a:r>
          </a:p>
          <a:p>
            <a:endParaRPr lang="en-AU" sz="1200" b="1" dirty="0" smtClean="0"/>
          </a:p>
          <a:p>
            <a:r>
              <a:rPr lang="en-AU" dirty="0" smtClean="0"/>
              <a:t>Balance: $100.00</a:t>
            </a:r>
            <a:endParaRPr lang="en-AU" dirty="0"/>
          </a:p>
        </p:txBody>
      </p:sp>
      <p:sp>
        <p:nvSpPr>
          <p:cNvPr id="6" name="TextBox 5"/>
          <p:cNvSpPr txBox="1"/>
          <p:nvPr/>
        </p:nvSpPr>
        <p:spPr>
          <a:xfrm>
            <a:off x="7429520" y="1643050"/>
            <a:ext cx="691279" cy="369332"/>
          </a:xfrm>
          <a:prstGeom prst="rect">
            <a:avLst/>
          </a:prstGeom>
          <a:noFill/>
          <a:ln w="19050">
            <a:solidFill>
              <a:srgbClr val="FFC000"/>
            </a:solidFill>
          </a:ln>
        </p:spPr>
        <p:txBody>
          <a:bodyPr wrap="none" rtlCol="0">
            <a:spAutoFit/>
          </a:bodyPr>
          <a:lstStyle/>
          <a:p>
            <a:r>
              <a:rPr lang="en-AU" dirty="0" smtClean="0"/>
              <a:t>Grain</a:t>
            </a:r>
            <a:endParaRPr lang="en-AU" dirty="0"/>
          </a:p>
        </p:txBody>
      </p:sp>
      <p:sp>
        <p:nvSpPr>
          <p:cNvPr id="21" name="TextBox 20"/>
          <p:cNvSpPr txBox="1"/>
          <p:nvPr/>
        </p:nvSpPr>
        <p:spPr>
          <a:xfrm>
            <a:off x="4572000" y="5286388"/>
            <a:ext cx="627095" cy="369332"/>
          </a:xfrm>
          <a:prstGeom prst="rect">
            <a:avLst/>
          </a:prstGeom>
          <a:noFill/>
          <a:ln w="19050">
            <a:solidFill>
              <a:srgbClr val="FFC000"/>
            </a:solidFill>
          </a:ln>
        </p:spPr>
        <p:txBody>
          <a:bodyPr wrap="none" rtlCol="0">
            <a:spAutoFit/>
          </a:bodyPr>
          <a:lstStyle/>
          <a:p>
            <a:r>
              <a:rPr lang="en-AU" dirty="0" smtClean="0">
                <a:solidFill>
                  <a:schemeClr val="bg1"/>
                </a:solidFill>
              </a:rPr>
              <a:t>Gold</a:t>
            </a:r>
            <a:endParaRPr lang="en-AU" dirty="0">
              <a:solidFill>
                <a:schemeClr val="bg1"/>
              </a:solidFill>
            </a:endParaRPr>
          </a:p>
        </p:txBody>
      </p:sp>
      <p:sp>
        <p:nvSpPr>
          <p:cNvPr id="19" name="TextBox 18"/>
          <p:cNvSpPr txBox="1"/>
          <p:nvPr/>
        </p:nvSpPr>
        <p:spPr>
          <a:xfrm>
            <a:off x="571472" y="1428736"/>
            <a:ext cx="2071702" cy="1754326"/>
          </a:xfrm>
          <a:prstGeom prst="rect">
            <a:avLst/>
          </a:prstGeom>
          <a:solidFill>
            <a:schemeClr val="bg1"/>
          </a:solidFill>
          <a:ln>
            <a:solidFill>
              <a:schemeClr val="tx2">
                <a:lumMod val="75000"/>
              </a:schemeClr>
            </a:solidFill>
          </a:ln>
        </p:spPr>
        <p:txBody>
          <a:bodyPr wrap="square" rtlCol="0">
            <a:spAutoFit/>
          </a:bodyPr>
          <a:lstStyle/>
          <a:p>
            <a:endParaRPr lang="en-AU" dirty="0" smtClean="0"/>
          </a:p>
          <a:p>
            <a:endParaRPr lang="en-AU" dirty="0" smtClean="0"/>
          </a:p>
          <a:p>
            <a:r>
              <a:rPr lang="en-AU" dirty="0" smtClean="0"/>
              <a:t>The Stock Market</a:t>
            </a:r>
          </a:p>
          <a:p>
            <a:r>
              <a:rPr lang="en-AU" u="sng" dirty="0" smtClean="0"/>
              <a:t>- Businesses</a:t>
            </a:r>
          </a:p>
          <a:p>
            <a:endParaRPr lang="en-AU" u="sng" dirty="0" smtClean="0"/>
          </a:p>
          <a:p>
            <a:endParaRPr lang="en-AU" u="sng" dirty="0"/>
          </a:p>
        </p:txBody>
      </p:sp>
      <p:sp>
        <p:nvSpPr>
          <p:cNvPr id="22" name="TextBox 21"/>
          <p:cNvSpPr txBox="1"/>
          <p:nvPr/>
        </p:nvSpPr>
        <p:spPr>
          <a:xfrm>
            <a:off x="7072298" y="1428736"/>
            <a:ext cx="1857420" cy="1477328"/>
          </a:xfrm>
          <a:prstGeom prst="rect">
            <a:avLst/>
          </a:prstGeom>
          <a:solidFill>
            <a:schemeClr val="bg1"/>
          </a:solidFill>
          <a:ln>
            <a:solidFill>
              <a:schemeClr val="tx2">
                <a:lumMod val="75000"/>
              </a:schemeClr>
            </a:solidFill>
          </a:ln>
        </p:spPr>
        <p:txBody>
          <a:bodyPr wrap="square" rtlCol="0">
            <a:spAutoFit/>
          </a:bodyPr>
          <a:lstStyle/>
          <a:p>
            <a:endParaRPr lang="en-AU" dirty="0" smtClean="0"/>
          </a:p>
          <a:p>
            <a:r>
              <a:rPr lang="en-AU" dirty="0" smtClean="0"/>
              <a:t>Real</a:t>
            </a:r>
          </a:p>
          <a:p>
            <a:r>
              <a:rPr lang="en-AU" u="sng" dirty="0" smtClean="0"/>
              <a:t>Assets</a:t>
            </a:r>
          </a:p>
          <a:p>
            <a:r>
              <a:rPr lang="en-AU" u="sng" dirty="0" smtClean="0"/>
              <a:t>Property</a:t>
            </a:r>
          </a:p>
          <a:p>
            <a:endParaRPr lang="en-AU" u="sng" dirty="0"/>
          </a:p>
        </p:txBody>
      </p:sp>
      <p:pic>
        <p:nvPicPr>
          <p:cNvPr id="25" name="Picture 9" descr="j0414046"/>
          <p:cNvPicPr>
            <a:picLocks noChangeAspect="1" noChangeArrowheads="1"/>
          </p:cNvPicPr>
          <p:nvPr/>
        </p:nvPicPr>
        <p:blipFill>
          <a:blip r:embed="rId7"/>
          <a:srcRect/>
          <a:stretch>
            <a:fillRect/>
          </a:stretch>
        </p:blipFill>
        <p:spPr bwMode="auto">
          <a:xfrm>
            <a:off x="7757439" y="1142984"/>
            <a:ext cx="1386562" cy="928694"/>
          </a:xfrm>
          <a:prstGeom prst="rect">
            <a:avLst/>
          </a:prstGeom>
          <a:noFill/>
          <a:ln w="9525">
            <a:noFill/>
            <a:miter lim="800000"/>
            <a:headEnd/>
            <a:tailEnd/>
          </a:ln>
        </p:spPr>
      </p:pic>
      <p:pic>
        <p:nvPicPr>
          <p:cNvPr id="26" name="Content Placeholder 4" descr="tt.bmp"/>
          <p:cNvPicPr>
            <a:picLocks noChangeAspect="1"/>
          </p:cNvPicPr>
          <p:nvPr/>
        </p:nvPicPr>
        <p:blipFill>
          <a:blip r:embed="rId8" cstate="print"/>
          <a:srcRect l="38281" t="20833" r="2343" b="7291"/>
          <a:stretch>
            <a:fillRect/>
          </a:stretch>
        </p:blipFill>
        <p:spPr>
          <a:xfrm>
            <a:off x="0" y="857233"/>
            <a:ext cx="1246972" cy="928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4)">
                                      <p:cBhvr>
                                        <p:cTn id="7" dur="5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4)">
                                      <p:cBhvr>
                                        <p:cTn id="12" dur="5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4)">
                                      <p:cBhvr>
                                        <p:cTn id="17" dur="5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714356"/>
            <a:ext cx="8215370" cy="5262979"/>
          </a:xfrm>
          <a:prstGeom prst="rect">
            <a:avLst/>
          </a:prstGeom>
        </p:spPr>
        <p:txBody>
          <a:bodyPr wrap="square">
            <a:spAutoFit/>
          </a:bodyPr>
          <a:lstStyle/>
          <a:p>
            <a:r>
              <a:rPr lang="en-AU" sz="2800" dirty="0" smtClean="0"/>
              <a:t>Gen 11:1  And the whole earth was of </a:t>
            </a:r>
            <a:r>
              <a:rPr lang="en-AU" sz="2800" u="sng" dirty="0" smtClean="0"/>
              <a:t>one </a:t>
            </a:r>
            <a:r>
              <a:rPr lang="en-AU" sz="2800" dirty="0" smtClean="0"/>
              <a:t>language, and of </a:t>
            </a:r>
            <a:r>
              <a:rPr lang="en-AU" sz="2800" u="sng" dirty="0" smtClean="0"/>
              <a:t>one</a:t>
            </a:r>
            <a:r>
              <a:rPr lang="en-AU" sz="2800" dirty="0" smtClean="0"/>
              <a:t> speech. </a:t>
            </a:r>
          </a:p>
          <a:p>
            <a:r>
              <a:rPr lang="en-AU" sz="2800" dirty="0" smtClean="0"/>
              <a:t>Gen 11:2  And it came to pass, as they journeyed from the east, that they found a plain in the land of Shinar; and they dwelt there. </a:t>
            </a:r>
          </a:p>
          <a:p>
            <a:r>
              <a:rPr lang="en-AU" sz="2800" dirty="0" smtClean="0"/>
              <a:t>Gen 11:3  And they said one to another, Go to, </a:t>
            </a:r>
            <a:r>
              <a:rPr lang="en-AU" sz="2800" u="sng" dirty="0" smtClean="0"/>
              <a:t>let us </a:t>
            </a:r>
            <a:r>
              <a:rPr lang="en-AU" sz="2800" dirty="0" smtClean="0"/>
              <a:t>make brick, and burn them </a:t>
            </a:r>
            <a:r>
              <a:rPr lang="en-AU" sz="2800" dirty="0" err="1" smtClean="0"/>
              <a:t>throughly</a:t>
            </a:r>
            <a:r>
              <a:rPr lang="en-AU" sz="2800" dirty="0" smtClean="0"/>
              <a:t>. And they had brick for stone, and slime had they for mortar. </a:t>
            </a:r>
          </a:p>
          <a:p>
            <a:r>
              <a:rPr lang="en-AU" sz="2800" b="1" dirty="0" smtClean="0"/>
              <a:t>Gen 11:4  And they said, Go to</a:t>
            </a:r>
            <a:r>
              <a:rPr lang="en-AU" sz="2800" b="1" dirty="0" smtClean="0">
                <a:solidFill>
                  <a:srgbClr val="FF0000"/>
                </a:solidFill>
              </a:rPr>
              <a:t>, let us build us </a:t>
            </a:r>
            <a:r>
              <a:rPr lang="en-AU" sz="2800" b="1" u="sng" dirty="0" smtClean="0">
                <a:solidFill>
                  <a:srgbClr val="FF0000"/>
                </a:solidFill>
              </a:rPr>
              <a:t>a city </a:t>
            </a:r>
            <a:r>
              <a:rPr lang="en-AU" sz="2800" b="1" dirty="0" smtClean="0"/>
              <a:t>and </a:t>
            </a:r>
            <a:r>
              <a:rPr lang="en-AU" sz="2800" b="1" u="sng" dirty="0" smtClean="0">
                <a:solidFill>
                  <a:srgbClr val="0070C0"/>
                </a:solidFill>
              </a:rPr>
              <a:t>a tower</a:t>
            </a:r>
            <a:r>
              <a:rPr lang="en-AU" sz="2800" b="1" dirty="0" smtClean="0">
                <a:solidFill>
                  <a:srgbClr val="0070C0"/>
                </a:solidFill>
              </a:rPr>
              <a:t>,</a:t>
            </a:r>
            <a:r>
              <a:rPr lang="en-AU" sz="2800" b="1" dirty="0" smtClean="0"/>
              <a:t> </a:t>
            </a:r>
            <a:r>
              <a:rPr lang="en-AU" sz="2800" b="1" dirty="0" smtClean="0">
                <a:solidFill>
                  <a:srgbClr val="0070C0"/>
                </a:solidFill>
              </a:rPr>
              <a:t>whose top </a:t>
            </a:r>
            <a:r>
              <a:rPr lang="en-AU" sz="2800" b="1" i="1" dirty="0" smtClean="0">
                <a:solidFill>
                  <a:srgbClr val="0070C0"/>
                </a:solidFill>
              </a:rPr>
              <a:t>may reach unto heaven</a:t>
            </a:r>
            <a:r>
              <a:rPr lang="en-AU" sz="2800" b="1" i="1" dirty="0" smtClean="0"/>
              <a:t>; and </a:t>
            </a:r>
            <a:r>
              <a:rPr lang="en-AU" sz="2800" b="1" i="1" dirty="0" smtClean="0">
                <a:solidFill>
                  <a:srgbClr val="00B050"/>
                </a:solidFill>
              </a:rPr>
              <a:t>let us make us </a:t>
            </a:r>
            <a:r>
              <a:rPr lang="en-AU" sz="2800" b="1" i="1" u="sng" dirty="0" smtClean="0">
                <a:solidFill>
                  <a:srgbClr val="00B050"/>
                </a:solidFill>
              </a:rPr>
              <a:t>a name</a:t>
            </a:r>
            <a:r>
              <a:rPr lang="en-AU" sz="2800" b="1" i="1" dirty="0" smtClean="0">
                <a:solidFill>
                  <a:srgbClr val="00B050"/>
                </a:solidFill>
              </a:rPr>
              <a:t>,</a:t>
            </a:r>
            <a:r>
              <a:rPr lang="en-AU" sz="2800" b="1" i="1" dirty="0" smtClean="0"/>
              <a:t> lest we be scattered abroad upon the face of the whole earth.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t>
            </a:r>
            <a:endParaRPr lang="en-AU" dirty="0"/>
          </a:p>
        </p:txBody>
      </p:sp>
      <p:pic>
        <p:nvPicPr>
          <p:cNvPr id="5" name="Content Placeholder 4" descr="tt.bmp"/>
          <p:cNvPicPr>
            <a:picLocks noGrp="1" noChangeAspect="1"/>
          </p:cNvPicPr>
          <p:nvPr>
            <p:ph idx="1"/>
          </p:nvPr>
        </p:nvPicPr>
        <p:blipFill>
          <a:blip r:embed="rId3"/>
          <a:srcRect l="38281" t="20833" r="2343" b="10912"/>
          <a:stretch>
            <a:fillRect/>
          </a:stretch>
        </p:blipFill>
        <p:spPr>
          <a:xfrm>
            <a:off x="0" y="0"/>
            <a:ext cx="9144000" cy="6858000"/>
          </a:xfrm>
        </p:spPr>
      </p:pic>
      <p:sp>
        <p:nvSpPr>
          <p:cNvPr id="4" name="TextBox 3"/>
          <p:cNvSpPr txBox="1"/>
          <p:nvPr/>
        </p:nvSpPr>
        <p:spPr>
          <a:xfrm>
            <a:off x="0" y="5715016"/>
            <a:ext cx="2021579" cy="369332"/>
          </a:xfrm>
          <a:prstGeom prst="rect">
            <a:avLst/>
          </a:prstGeom>
          <a:noFill/>
        </p:spPr>
        <p:txBody>
          <a:bodyPr wrap="none" rtlCol="0">
            <a:spAutoFit/>
          </a:bodyPr>
          <a:lstStyle/>
          <a:p>
            <a:r>
              <a:rPr lang="en-AU" dirty="0" smtClean="0">
                <a:solidFill>
                  <a:schemeClr val="bg1"/>
                </a:solidFill>
              </a:rPr>
              <a:t>Source: Bloomberg</a:t>
            </a:r>
            <a:endParaRPr lang="en-AU"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6050" y="500042"/>
            <a:ext cx="7571303" cy="6555641"/>
          </a:xfrm>
          <a:prstGeom prst="rect">
            <a:avLst/>
          </a:prstGeom>
          <a:noFill/>
        </p:spPr>
        <p:txBody>
          <a:bodyPr wrap="none" rtlCol="0">
            <a:spAutoFit/>
          </a:bodyPr>
          <a:lstStyle/>
          <a:p>
            <a:r>
              <a:rPr lang="en-AU" sz="2800" dirty="0" smtClean="0"/>
              <a:t>1973	Oil Crisis &amp; Inflation Shock</a:t>
            </a:r>
          </a:p>
          <a:p>
            <a:endParaRPr lang="en-AU" sz="2800" dirty="0" smtClean="0"/>
          </a:p>
          <a:p>
            <a:r>
              <a:rPr lang="en-AU" sz="2800" dirty="0" smtClean="0"/>
              <a:t>1987	Stock Market Crash</a:t>
            </a:r>
          </a:p>
          <a:p>
            <a:endParaRPr lang="en-AU" sz="2800" dirty="0" smtClean="0"/>
          </a:p>
          <a:p>
            <a:r>
              <a:rPr lang="en-AU" sz="2800" dirty="0" smtClean="0"/>
              <a:t>1992	Savings and Loan Crisis</a:t>
            </a:r>
          </a:p>
          <a:p>
            <a:endParaRPr lang="en-AU" sz="2800" dirty="0" smtClean="0"/>
          </a:p>
          <a:p>
            <a:r>
              <a:rPr lang="en-AU" sz="2800" dirty="0" smtClean="0"/>
              <a:t>1998	Asian Crisis</a:t>
            </a:r>
          </a:p>
          <a:p>
            <a:endParaRPr lang="en-AU" sz="2800" dirty="0" smtClean="0"/>
          </a:p>
          <a:p>
            <a:r>
              <a:rPr lang="en-AU" sz="2800" dirty="0" smtClean="0"/>
              <a:t>2003	Tec Wreck</a:t>
            </a:r>
          </a:p>
          <a:p>
            <a:endParaRPr lang="en-AU" sz="2800" dirty="0" smtClean="0"/>
          </a:p>
          <a:p>
            <a:r>
              <a:rPr lang="en-AU" sz="2800" dirty="0" smtClean="0"/>
              <a:t>2008 -2010         The GFC &amp; Recession			</a:t>
            </a:r>
          </a:p>
          <a:p>
            <a:endParaRPr lang="en-AU" sz="2800" dirty="0" smtClean="0"/>
          </a:p>
          <a:p>
            <a:r>
              <a:rPr lang="en-AU" sz="2800" dirty="0" smtClean="0"/>
              <a:t>2011....2012......   ????</a:t>
            </a:r>
          </a:p>
          <a:p>
            <a:pPr marL="342900" indent="-342900">
              <a:buAutoNum type="arabicPlain" startAt="2008"/>
            </a:pPr>
            <a:endParaRPr lang="en-AU" sz="2800" dirty="0" smtClean="0"/>
          </a:p>
          <a:p>
            <a:endParaRPr lang="en-AU" sz="2800" dirty="0"/>
          </a:p>
        </p:txBody>
      </p:sp>
      <p:cxnSp>
        <p:nvCxnSpPr>
          <p:cNvPr id="4" name="Straight Connector 3"/>
          <p:cNvCxnSpPr/>
          <p:nvPr/>
        </p:nvCxnSpPr>
        <p:spPr>
          <a:xfrm rot="5400000">
            <a:off x="-178230" y="2892818"/>
            <a:ext cx="5072098" cy="794"/>
          </a:xfrm>
          <a:prstGeom prst="line">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28860" y="1000108"/>
            <a:ext cx="1214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28860" y="4357694"/>
            <a:ext cx="1214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28860" y="3500438"/>
            <a:ext cx="1214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28860" y="1785926"/>
            <a:ext cx="1214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28860" y="2643182"/>
            <a:ext cx="121444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00298" y="5214950"/>
            <a:ext cx="1214446"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p:spPr>
        <p:txBody>
          <a:bodyPr/>
          <a:lstStyle/>
          <a:p>
            <a:pPr defTabSz="871538"/>
            <a:fld id="{A5BB0AB1-A93D-4633-9B33-F539F8CA4B2E}" type="slidenum">
              <a:rPr lang="en-US" smtClean="0">
                <a:latin typeface="Arial" pitchFamily="34" charset="0"/>
                <a:ea typeface="Osaka"/>
                <a:cs typeface="Osaka"/>
              </a:rPr>
              <a:pPr defTabSz="871538"/>
              <a:t>52</a:t>
            </a:fld>
            <a:endParaRPr lang="en-US" smtClean="0">
              <a:latin typeface="Arial" pitchFamily="34" charset="0"/>
              <a:ea typeface="Osaka"/>
              <a:cs typeface="Osaka"/>
            </a:endParaRPr>
          </a:p>
        </p:txBody>
      </p:sp>
      <p:cxnSp>
        <p:nvCxnSpPr>
          <p:cNvPr id="14339" name="Straight Arrow Connector 7"/>
          <p:cNvCxnSpPr>
            <a:cxnSpLocks noChangeShapeType="1"/>
          </p:cNvCxnSpPr>
          <p:nvPr/>
        </p:nvCxnSpPr>
        <p:spPr bwMode="auto">
          <a:xfrm rot="5400000" flipH="1" flipV="1">
            <a:off x="6690520" y="2272506"/>
            <a:ext cx="2303462" cy="1895475"/>
          </a:xfrm>
          <a:prstGeom prst="straightConnector1">
            <a:avLst/>
          </a:prstGeom>
          <a:noFill/>
          <a:ln w="9525" algn="ctr">
            <a:solidFill>
              <a:srgbClr val="5F5F5F"/>
            </a:solidFill>
            <a:prstDash val="dash"/>
            <a:round/>
            <a:headEnd/>
            <a:tailEnd type="arrow" w="med" len="med"/>
          </a:ln>
        </p:spPr>
      </p:cxnSp>
      <p:sp>
        <p:nvSpPr>
          <p:cNvPr id="10" name="Rectangle 9"/>
          <p:cNvSpPr/>
          <p:nvPr/>
        </p:nvSpPr>
        <p:spPr>
          <a:xfrm>
            <a:off x="5940425" y="4421188"/>
            <a:ext cx="1260475" cy="1189037"/>
          </a:xfrm>
          <a:prstGeom prst="rect">
            <a:avLst/>
          </a:prstGeom>
          <a:solidFill>
            <a:schemeClr val="accent3">
              <a:lumMod val="85000"/>
            </a:schemeClr>
          </a:solidFill>
        </p:spPr>
        <p:txBody>
          <a:bodyPr lIns="80165" tIns="40083" rIns="80165" bIns="40083">
            <a:spAutoFit/>
          </a:bodyPr>
          <a:lstStyle/>
          <a:p>
            <a:pPr>
              <a:defRPr/>
            </a:pPr>
            <a:r>
              <a:rPr lang="en-AU" dirty="0"/>
              <a:t>Current “Crisis” is quite normal</a:t>
            </a:r>
          </a:p>
        </p:txBody>
      </p:sp>
      <p:sp>
        <p:nvSpPr>
          <p:cNvPr id="14341" name="Text Box 3"/>
          <p:cNvSpPr txBox="1">
            <a:spLocks noChangeArrowheads="1"/>
          </p:cNvSpPr>
          <p:nvPr/>
        </p:nvSpPr>
        <p:spPr bwMode="auto">
          <a:xfrm>
            <a:off x="171450" y="77788"/>
            <a:ext cx="5605463" cy="415925"/>
          </a:xfrm>
          <a:prstGeom prst="rect">
            <a:avLst/>
          </a:prstGeom>
          <a:noFill/>
          <a:ln w="9525">
            <a:noFill/>
            <a:miter lim="800000"/>
            <a:headEnd/>
            <a:tailEnd/>
          </a:ln>
        </p:spPr>
        <p:txBody>
          <a:bodyPr lIns="91428" tIns="45715" rIns="91428" bIns="45715">
            <a:spAutoFit/>
          </a:bodyPr>
          <a:lstStyle/>
          <a:p>
            <a:pPr defTabSz="912813"/>
            <a:r>
              <a:rPr lang="en-AU" sz="2100" b="1"/>
              <a:t>Equity Market Drawdowns............</a:t>
            </a:r>
          </a:p>
        </p:txBody>
      </p:sp>
      <p:sp>
        <p:nvSpPr>
          <p:cNvPr id="14342" name="Text Box 3"/>
          <p:cNvSpPr txBox="1">
            <a:spLocks noChangeArrowheads="1"/>
          </p:cNvSpPr>
          <p:nvPr/>
        </p:nvSpPr>
        <p:spPr bwMode="auto">
          <a:xfrm>
            <a:off x="2214546" y="714356"/>
            <a:ext cx="5643602" cy="369322"/>
          </a:xfrm>
          <a:prstGeom prst="rect">
            <a:avLst/>
          </a:prstGeom>
          <a:noFill/>
          <a:ln w="9525">
            <a:noFill/>
            <a:miter lim="800000"/>
            <a:headEnd/>
            <a:tailEnd/>
          </a:ln>
        </p:spPr>
        <p:txBody>
          <a:bodyPr wrap="square" lIns="91428" tIns="45715" rIns="91428" bIns="45715">
            <a:spAutoFit/>
          </a:bodyPr>
          <a:lstStyle/>
          <a:p>
            <a:pPr defTabSz="912813"/>
            <a:r>
              <a:rPr lang="en-AU" b="1" dirty="0"/>
              <a:t>Peak to Trough % Fall in </a:t>
            </a:r>
            <a:r>
              <a:rPr lang="en-AU" b="1" dirty="0" smtClean="0"/>
              <a:t>Global Stock Market 1900-2009</a:t>
            </a:r>
            <a:endParaRPr lang="en-AU" b="1" dirty="0"/>
          </a:p>
        </p:txBody>
      </p:sp>
      <p:sp>
        <p:nvSpPr>
          <p:cNvPr id="14343" name="Rectangle 11"/>
          <p:cNvSpPr>
            <a:spLocks noChangeArrowheads="1"/>
          </p:cNvSpPr>
          <p:nvPr/>
        </p:nvSpPr>
        <p:spPr bwMode="auto">
          <a:xfrm>
            <a:off x="3105150" y="2262188"/>
            <a:ext cx="1955800" cy="3433762"/>
          </a:xfrm>
          <a:prstGeom prst="rect">
            <a:avLst/>
          </a:prstGeom>
          <a:solidFill>
            <a:srgbClr val="FFFFCC"/>
          </a:solidFill>
          <a:ln w="9525" algn="ctr">
            <a:solidFill>
              <a:srgbClr val="5F5F5F"/>
            </a:solidFill>
            <a:prstDash val="dash"/>
            <a:round/>
            <a:headEnd/>
            <a:tailEnd/>
          </a:ln>
        </p:spPr>
        <p:txBody>
          <a:bodyPr wrap="none" lIns="0" tIns="0" rIns="0" bIns="0" anchor="ctr"/>
          <a:lstStyle/>
          <a:p>
            <a:pPr algn="ctr" defTabSz="800100"/>
            <a:endParaRPr lang="en-AU" sz="1200"/>
          </a:p>
        </p:txBody>
      </p:sp>
      <p:sp>
        <p:nvSpPr>
          <p:cNvPr id="14344" name="Text Box 3"/>
          <p:cNvSpPr txBox="1">
            <a:spLocks noChangeArrowheads="1"/>
          </p:cNvSpPr>
          <p:nvPr/>
        </p:nvSpPr>
        <p:spPr bwMode="auto">
          <a:xfrm>
            <a:off x="6694488" y="6380163"/>
            <a:ext cx="1981200" cy="319087"/>
          </a:xfrm>
          <a:prstGeom prst="rect">
            <a:avLst/>
          </a:prstGeom>
          <a:noFill/>
          <a:ln w="9525">
            <a:noFill/>
            <a:miter lim="800000"/>
            <a:headEnd/>
            <a:tailEnd/>
          </a:ln>
        </p:spPr>
        <p:txBody>
          <a:bodyPr lIns="91428" tIns="45715" rIns="91428" bIns="45715">
            <a:spAutoFit/>
          </a:bodyPr>
          <a:lstStyle/>
          <a:p>
            <a:pPr defTabSz="912813"/>
            <a:r>
              <a:rPr lang="en-AU" sz="1400" b="1"/>
              <a:t>Source: SIM</a:t>
            </a:r>
            <a:endParaRPr lang="en-AU" sz="2100" b="1"/>
          </a:p>
        </p:txBody>
      </p:sp>
      <p:pic>
        <p:nvPicPr>
          <p:cNvPr id="14345" name="Picture 2"/>
          <p:cNvPicPr>
            <a:picLocks noChangeAspect="1" noChangeArrowheads="1"/>
          </p:cNvPicPr>
          <p:nvPr/>
        </p:nvPicPr>
        <p:blipFill>
          <a:blip r:embed="rId3"/>
          <a:srcRect/>
          <a:stretch>
            <a:fillRect/>
          </a:stretch>
        </p:blipFill>
        <p:spPr bwMode="auto">
          <a:xfrm>
            <a:off x="371475" y="1420813"/>
            <a:ext cx="8620125" cy="4806950"/>
          </a:xfrm>
          <a:prstGeom prst="rect">
            <a:avLst/>
          </a:prstGeom>
          <a:noFill/>
          <a:ln w="9525">
            <a:noFill/>
            <a:miter lim="800000"/>
            <a:headEnd/>
            <a:tailEnd/>
          </a:ln>
        </p:spPr>
      </p:pic>
      <p:sp>
        <p:nvSpPr>
          <p:cNvPr id="5" name="Rectangle 4"/>
          <p:cNvSpPr/>
          <p:nvPr/>
        </p:nvSpPr>
        <p:spPr>
          <a:xfrm>
            <a:off x="928688" y="3857625"/>
            <a:ext cx="2138362" cy="2481263"/>
          </a:xfrm>
          <a:prstGeom prst="rect">
            <a:avLst/>
          </a:prstGeom>
          <a:solidFill>
            <a:schemeClr val="bg1"/>
          </a:solidFill>
          <a:ln>
            <a:solidFill>
              <a:srgbClr val="FF0000"/>
            </a:solidFill>
          </a:ln>
        </p:spPr>
        <p:txBody>
          <a:bodyPr lIns="80165" tIns="40083" rIns="80165" bIns="40083">
            <a:spAutoFit/>
          </a:bodyPr>
          <a:lstStyle/>
          <a:p>
            <a:pPr>
              <a:defRPr/>
            </a:pPr>
            <a:r>
              <a:rPr lang="en-AU" sz="1600" dirty="0"/>
              <a:t>“... I would like to say to Milton (Friedman) and Anna (Schwartz): Regarding the Great Depression. You're right, we did it. We're very sorry. But thanks to you, we won't do it again.”</a:t>
            </a:r>
          </a:p>
          <a:p>
            <a:pPr>
              <a:defRPr/>
            </a:pPr>
            <a:r>
              <a:rPr lang="en-AU" sz="1200" dirty="0"/>
              <a:t>   Ben </a:t>
            </a:r>
            <a:r>
              <a:rPr lang="en-AU" sz="1200" dirty="0" err="1"/>
              <a:t>Bernanke</a:t>
            </a:r>
            <a:r>
              <a:rPr lang="en-AU" sz="1200" dirty="0"/>
              <a:t>. Nov 2002</a:t>
            </a:r>
          </a:p>
        </p:txBody>
      </p:sp>
      <p:sp>
        <p:nvSpPr>
          <p:cNvPr id="14" name="Rectangle 13"/>
          <p:cNvSpPr/>
          <p:nvPr/>
        </p:nvSpPr>
        <p:spPr bwMode="auto">
          <a:xfrm>
            <a:off x="3000364" y="1857364"/>
            <a:ext cx="2143125" cy="397033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spAutoFit/>
          </a:bodyPr>
          <a:lstStyle/>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a:p>
            <a:pPr>
              <a:defRPr/>
            </a:pPr>
            <a:endParaRPr lang="en-AU" dirty="0">
              <a:latin typeface="Arial" charset="0"/>
            </a:endParaRPr>
          </a:p>
        </p:txBody>
      </p:sp>
      <p:cxnSp>
        <p:nvCxnSpPr>
          <p:cNvPr id="13" name="Straight Connector 12"/>
          <p:cNvCxnSpPr/>
          <p:nvPr/>
        </p:nvCxnSpPr>
        <p:spPr>
          <a:xfrm rot="5400000">
            <a:off x="8358214" y="3500438"/>
            <a:ext cx="1000132"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8429652" y="3429000"/>
            <a:ext cx="928694" cy="7143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0232" y="2786058"/>
            <a:ext cx="4966232" cy="646331"/>
          </a:xfrm>
          <a:prstGeom prst="rect">
            <a:avLst/>
          </a:prstGeom>
          <a:noFill/>
        </p:spPr>
        <p:txBody>
          <a:bodyPr wrap="none" rtlCol="0">
            <a:spAutoFit/>
          </a:bodyPr>
          <a:lstStyle/>
          <a:p>
            <a:pPr algn="ctr"/>
            <a:r>
              <a:rPr lang="en-AU" sz="3600" dirty="0" smtClean="0"/>
              <a:t>Catastrophe Avoided!!!??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0430" y="2857496"/>
            <a:ext cx="2714333" cy="646331"/>
          </a:xfrm>
          <a:prstGeom prst="rect">
            <a:avLst/>
          </a:prstGeom>
          <a:noFill/>
        </p:spPr>
        <p:txBody>
          <a:bodyPr wrap="none" rtlCol="0">
            <a:spAutoFit/>
          </a:bodyPr>
          <a:lstStyle/>
          <a:p>
            <a:pPr algn="ctr"/>
            <a:r>
              <a:rPr lang="en-AU" sz="3600" dirty="0" smtClean="0"/>
              <a:t>The Outcome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357166"/>
            <a:ext cx="8446608" cy="1569660"/>
          </a:xfrm>
          <a:prstGeom prst="rect">
            <a:avLst/>
          </a:prstGeom>
          <a:noFill/>
        </p:spPr>
        <p:txBody>
          <a:bodyPr wrap="none" rtlCol="0">
            <a:spAutoFit/>
          </a:bodyPr>
          <a:lstStyle/>
          <a:p>
            <a:r>
              <a:rPr lang="en-AU" sz="3200" dirty="0" smtClean="0"/>
              <a:t>What do we Expect at the end...............................</a:t>
            </a:r>
          </a:p>
          <a:p>
            <a:endParaRPr lang="en-AU" sz="3200" dirty="0" smtClean="0"/>
          </a:p>
          <a:p>
            <a:r>
              <a:rPr lang="en-AU" sz="3200" dirty="0" smtClean="0"/>
              <a:t>The Ecclesia................</a:t>
            </a:r>
            <a:endParaRPr lang="en-AU" sz="3200" dirty="0"/>
          </a:p>
        </p:txBody>
      </p:sp>
      <p:sp>
        <p:nvSpPr>
          <p:cNvPr id="3" name="Rectangle 2"/>
          <p:cNvSpPr/>
          <p:nvPr/>
        </p:nvSpPr>
        <p:spPr>
          <a:xfrm>
            <a:off x="571472" y="2357430"/>
            <a:ext cx="7215238" cy="2585323"/>
          </a:xfrm>
          <a:prstGeom prst="rect">
            <a:avLst/>
          </a:prstGeom>
        </p:spPr>
        <p:txBody>
          <a:bodyPr wrap="square">
            <a:spAutoFit/>
          </a:bodyPr>
          <a:lstStyle/>
          <a:p>
            <a:r>
              <a:rPr lang="en-AU" dirty="0" smtClean="0"/>
              <a:t>1Th 5:1  But of the times and the seasons, brethren, ye have no need that I write unto you. </a:t>
            </a:r>
          </a:p>
          <a:p>
            <a:r>
              <a:rPr lang="en-AU" dirty="0" smtClean="0"/>
              <a:t>1Th 5:2  For yourselves know perfectly that the day of the Lord so cometh as a thief in the night. </a:t>
            </a:r>
          </a:p>
          <a:p>
            <a:r>
              <a:rPr lang="en-AU" dirty="0" smtClean="0"/>
              <a:t>1Th 5:3  For when they shall say, Peace and safety; then sudden destruction cometh upon them, as travail upon a woman with child; and they shall not escape. </a:t>
            </a:r>
          </a:p>
          <a:p>
            <a:r>
              <a:rPr lang="en-AU" dirty="0" smtClean="0"/>
              <a:t>1Th 5:4  But ye, brethren, are not in darkness, that that day should overtake you as a thief.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357166"/>
            <a:ext cx="8446608" cy="1569660"/>
          </a:xfrm>
          <a:prstGeom prst="rect">
            <a:avLst/>
          </a:prstGeom>
          <a:noFill/>
        </p:spPr>
        <p:txBody>
          <a:bodyPr wrap="none" rtlCol="0">
            <a:spAutoFit/>
          </a:bodyPr>
          <a:lstStyle/>
          <a:p>
            <a:r>
              <a:rPr lang="en-AU" sz="3200" dirty="0" smtClean="0"/>
              <a:t>What do we Expect at the end...............................</a:t>
            </a:r>
          </a:p>
          <a:p>
            <a:endParaRPr lang="en-AU" sz="3200" dirty="0" smtClean="0"/>
          </a:p>
          <a:p>
            <a:r>
              <a:rPr lang="en-AU" sz="3200" dirty="0" smtClean="0"/>
              <a:t>The World................</a:t>
            </a:r>
            <a:endParaRPr lang="en-AU" sz="3200" dirty="0"/>
          </a:p>
        </p:txBody>
      </p:sp>
      <p:sp>
        <p:nvSpPr>
          <p:cNvPr id="4" name="Rectangle 3"/>
          <p:cNvSpPr/>
          <p:nvPr/>
        </p:nvSpPr>
        <p:spPr>
          <a:xfrm>
            <a:off x="857224" y="2571744"/>
            <a:ext cx="7643866" cy="3323987"/>
          </a:xfrm>
          <a:prstGeom prst="rect">
            <a:avLst/>
          </a:prstGeom>
        </p:spPr>
        <p:txBody>
          <a:bodyPr wrap="square">
            <a:spAutoFit/>
          </a:bodyPr>
          <a:lstStyle/>
          <a:p>
            <a:r>
              <a:rPr lang="en-AU" sz="2400" dirty="0" smtClean="0"/>
              <a:t>Mat 24:37  But as the days of Noah </a:t>
            </a:r>
            <a:r>
              <a:rPr lang="en-AU" sz="2400" i="1" dirty="0" smtClean="0"/>
              <a:t>were, so shall also the coming of the Son of man be. </a:t>
            </a:r>
          </a:p>
          <a:p>
            <a:r>
              <a:rPr lang="en-AU" sz="2400" dirty="0" smtClean="0"/>
              <a:t>Mat 24:38  For as in the days that were before the flood they were eating and drinking, marrying and giving in marriage, until the day that Noah entered into the ark, </a:t>
            </a:r>
          </a:p>
          <a:p>
            <a:r>
              <a:rPr lang="en-AU" sz="2400" dirty="0" smtClean="0"/>
              <a:t>Mat 24:39  And knew not until the flood came, and took them all away; so shall also the coming of the Son of man be. </a:t>
            </a:r>
          </a:p>
          <a:p>
            <a:endParaRPr lang="en-AU"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357166"/>
            <a:ext cx="8342412" cy="1077218"/>
          </a:xfrm>
          <a:prstGeom prst="rect">
            <a:avLst/>
          </a:prstGeom>
          <a:noFill/>
        </p:spPr>
        <p:txBody>
          <a:bodyPr wrap="none" rtlCol="0">
            <a:spAutoFit/>
          </a:bodyPr>
          <a:lstStyle/>
          <a:p>
            <a:r>
              <a:rPr lang="en-AU" sz="3200" dirty="0" smtClean="0"/>
              <a:t>What do we Expect at the end..............................</a:t>
            </a:r>
          </a:p>
          <a:p>
            <a:r>
              <a:rPr lang="en-AU" sz="3200" dirty="0" smtClean="0"/>
              <a:t>The Northern Invader..................</a:t>
            </a:r>
            <a:endParaRPr lang="en-AU" sz="3200" dirty="0"/>
          </a:p>
        </p:txBody>
      </p:sp>
      <p:sp>
        <p:nvSpPr>
          <p:cNvPr id="3" name="Rectangle 2"/>
          <p:cNvSpPr/>
          <p:nvPr/>
        </p:nvSpPr>
        <p:spPr>
          <a:xfrm>
            <a:off x="714348" y="1428736"/>
            <a:ext cx="8001056" cy="4893647"/>
          </a:xfrm>
          <a:prstGeom prst="rect">
            <a:avLst/>
          </a:prstGeom>
          <a:noFill/>
          <a:ln>
            <a:solidFill>
              <a:schemeClr val="tx1"/>
            </a:solidFill>
          </a:ln>
        </p:spPr>
        <p:txBody>
          <a:bodyPr wrap="square">
            <a:spAutoFit/>
          </a:bodyPr>
          <a:lstStyle/>
          <a:p>
            <a:r>
              <a:rPr lang="en-AU" sz="2400" dirty="0" err="1" smtClean="0"/>
              <a:t>Eze</a:t>
            </a:r>
            <a:r>
              <a:rPr lang="en-AU" sz="2400" dirty="0" smtClean="0"/>
              <a:t> 38:3  And say, Thus </a:t>
            </a:r>
            <a:r>
              <a:rPr lang="en-AU" sz="2400" dirty="0" err="1" smtClean="0"/>
              <a:t>saith</a:t>
            </a:r>
            <a:r>
              <a:rPr lang="en-AU" sz="2400" dirty="0" smtClean="0"/>
              <a:t> the Lord GOD; Behold, I </a:t>
            </a:r>
            <a:r>
              <a:rPr lang="en-AU" sz="2400" i="1" dirty="0" smtClean="0"/>
              <a:t>am against thee, O Gog, the chief prince of </a:t>
            </a:r>
            <a:r>
              <a:rPr lang="en-AU" sz="2400" i="1" dirty="0" err="1" smtClean="0"/>
              <a:t>Meshech</a:t>
            </a:r>
            <a:r>
              <a:rPr lang="en-AU" sz="2400" i="1" dirty="0" smtClean="0"/>
              <a:t> and Tubal: </a:t>
            </a:r>
          </a:p>
          <a:p>
            <a:r>
              <a:rPr lang="en-AU" sz="2400" dirty="0" err="1" smtClean="0"/>
              <a:t>Eze</a:t>
            </a:r>
            <a:r>
              <a:rPr lang="en-AU" sz="2400" dirty="0" smtClean="0"/>
              <a:t> 38:4  And I will turn thee back, and put hooks into thy jaws, and I will bring thee forth, and all thine army, ..... </a:t>
            </a:r>
            <a:r>
              <a:rPr lang="en-AU" sz="2400" i="1" dirty="0" smtClean="0"/>
              <a:t>and many people with thee. </a:t>
            </a:r>
          </a:p>
          <a:p>
            <a:endParaRPr lang="en-AU" sz="2400" i="1" dirty="0" smtClean="0"/>
          </a:p>
          <a:p>
            <a:r>
              <a:rPr lang="en-AU" sz="2400" dirty="0" err="1" smtClean="0"/>
              <a:t>Eze</a:t>
            </a:r>
            <a:r>
              <a:rPr lang="en-AU" sz="2400" dirty="0" smtClean="0"/>
              <a:t> 38:7  Be </a:t>
            </a:r>
            <a:r>
              <a:rPr lang="en-AU" sz="2400" u="sng" dirty="0" smtClean="0"/>
              <a:t>thou prepared</a:t>
            </a:r>
            <a:r>
              <a:rPr lang="en-AU" sz="2400" dirty="0" smtClean="0"/>
              <a:t>, and </a:t>
            </a:r>
            <a:r>
              <a:rPr lang="en-AU" sz="2400" u="sng" dirty="0" smtClean="0"/>
              <a:t>prepare for thyself</a:t>
            </a:r>
            <a:r>
              <a:rPr lang="en-AU" sz="2400" dirty="0" smtClean="0"/>
              <a:t>, thou, and </a:t>
            </a:r>
            <a:r>
              <a:rPr lang="en-AU" sz="2400" u="sng" dirty="0" smtClean="0"/>
              <a:t>all thy company </a:t>
            </a:r>
            <a:r>
              <a:rPr lang="en-AU" sz="2400" dirty="0" smtClean="0"/>
              <a:t>that are assembled unto thee, and </a:t>
            </a:r>
            <a:r>
              <a:rPr lang="en-AU" sz="2400" u="sng" dirty="0" smtClean="0"/>
              <a:t>be thou a guard </a:t>
            </a:r>
            <a:r>
              <a:rPr lang="en-AU" sz="2400" dirty="0" smtClean="0"/>
              <a:t>unto them. </a:t>
            </a:r>
          </a:p>
          <a:p>
            <a:endParaRPr lang="en-AU" sz="2400" dirty="0" smtClean="0"/>
          </a:p>
          <a:p>
            <a:r>
              <a:rPr lang="en-AU" sz="2400" dirty="0" err="1" smtClean="0"/>
              <a:t>Eze</a:t>
            </a:r>
            <a:r>
              <a:rPr lang="en-AU" sz="2400" dirty="0" smtClean="0"/>
              <a:t> 38:15  And thou shalt come from thy place out of the north parts, thou, and many people with thee, all of them riding upon horses, </a:t>
            </a:r>
            <a:r>
              <a:rPr lang="en-AU" sz="2400" u="sng" dirty="0" smtClean="0"/>
              <a:t>a great company, and a mighty army</a:t>
            </a:r>
            <a:r>
              <a:rPr lang="en-AU" sz="2400" dirty="0" smtClean="0"/>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357166"/>
            <a:ext cx="8342412" cy="1077218"/>
          </a:xfrm>
          <a:prstGeom prst="rect">
            <a:avLst/>
          </a:prstGeom>
          <a:noFill/>
        </p:spPr>
        <p:txBody>
          <a:bodyPr wrap="none" rtlCol="0">
            <a:spAutoFit/>
          </a:bodyPr>
          <a:lstStyle/>
          <a:p>
            <a:r>
              <a:rPr lang="en-AU" sz="3200" dirty="0" smtClean="0"/>
              <a:t>What do we Expect at the end..............................</a:t>
            </a:r>
          </a:p>
          <a:p>
            <a:r>
              <a:rPr lang="en-AU" sz="3200" dirty="0" smtClean="0"/>
              <a:t>Europe..................</a:t>
            </a:r>
            <a:endParaRPr lang="en-AU" sz="3200" dirty="0"/>
          </a:p>
        </p:txBody>
      </p:sp>
      <p:sp>
        <p:nvSpPr>
          <p:cNvPr id="3" name="Rectangle 2"/>
          <p:cNvSpPr/>
          <p:nvPr/>
        </p:nvSpPr>
        <p:spPr>
          <a:xfrm>
            <a:off x="500034" y="1571612"/>
            <a:ext cx="8215370" cy="4524315"/>
          </a:xfrm>
          <a:prstGeom prst="rect">
            <a:avLst/>
          </a:prstGeom>
          <a:ln>
            <a:solidFill>
              <a:schemeClr val="tx1"/>
            </a:solidFill>
          </a:ln>
        </p:spPr>
        <p:txBody>
          <a:bodyPr wrap="square">
            <a:spAutoFit/>
          </a:bodyPr>
          <a:lstStyle/>
          <a:p>
            <a:r>
              <a:rPr lang="en-AU" dirty="0" smtClean="0"/>
              <a:t>Alas, alas that great city Babylon, that </a:t>
            </a:r>
            <a:r>
              <a:rPr lang="en-AU" u="sng" dirty="0" smtClean="0"/>
              <a:t>mighty city</a:t>
            </a:r>
            <a:r>
              <a:rPr lang="en-AU" dirty="0" smtClean="0"/>
              <a:t>! for in one hour is thy judgment come. </a:t>
            </a:r>
          </a:p>
          <a:p>
            <a:endParaRPr lang="en-AU" dirty="0" smtClean="0"/>
          </a:p>
          <a:p>
            <a:r>
              <a:rPr lang="en-AU" dirty="0" smtClean="0"/>
              <a:t>Rev 18:11  And </a:t>
            </a:r>
            <a:r>
              <a:rPr lang="en-AU" u="sng" dirty="0" smtClean="0"/>
              <a:t>the merchants </a:t>
            </a:r>
            <a:r>
              <a:rPr lang="en-AU" dirty="0" smtClean="0"/>
              <a:t>of the earth shall weep and mourn over her; for no man </a:t>
            </a:r>
            <a:r>
              <a:rPr lang="en-AU" dirty="0" err="1" smtClean="0"/>
              <a:t>buyeth</a:t>
            </a:r>
            <a:r>
              <a:rPr lang="en-AU" dirty="0" smtClean="0"/>
              <a:t> their </a:t>
            </a:r>
            <a:r>
              <a:rPr lang="en-AU" u="sng" dirty="0" smtClean="0"/>
              <a:t>merchandise</a:t>
            </a:r>
            <a:r>
              <a:rPr lang="en-AU" dirty="0" smtClean="0"/>
              <a:t> any more:</a:t>
            </a:r>
          </a:p>
          <a:p>
            <a:endParaRPr lang="en-AU" dirty="0" smtClean="0"/>
          </a:p>
          <a:p>
            <a:r>
              <a:rPr lang="en-AU" dirty="0" smtClean="0"/>
              <a:t>Rev 18:15  The </a:t>
            </a:r>
            <a:r>
              <a:rPr lang="en-AU" u="sng" dirty="0" smtClean="0"/>
              <a:t>merchants </a:t>
            </a:r>
            <a:r>
              <a:rPr lang="en-AU" dirty="0" smtClean="0"/>
              <a:t>of these things, which were made rich by her, shall stand afar off for the fear of her torment, weeping and wailing, </a:t>
            </a:r>
          </a:p>
          <a:p>
            <a:r>
              <a:rPr lang="en-AU" dirty="0" smtClean="0"/>
              <a:t>Rev 18:16  And saying, Alas, </a:t>
            </a:r>
            <a:r>
              <a:rPr lang="en-AU" u="sng" dirty="0" smtClean="0"/>
              <a:t>alas that great city, that was clothed in fine linen, and purple, and scarlet, and decked with gold, and precious stones, and pearls</a:t>
            </a:r>
            <a:r>
              <a:rPr lang="en-AU" dirty="0" smtClean="0"/>
              <a:t>! </a:t>
            </a:r>
          </a:p>
          <a:p>
            <a:endParaRPr lang="en-AU" dirty="0" smtClean="0"/>
          </a:p>
          <a:p>
            <a:r>
              <a:rPr lang="en-AU" dirty="0" smtClean="0"/>
              <a:t>Rev 18:17  </a:t>
            </a:r>
            <a:r>
              <a:rPr lang="en-AU" u="sng" dirty="0" smtClean="0"/>
              <a:t>For in one hour so great riches is come to naught</a:t>
            </a:r>
            <a:r>
              <a:rPr lang="en-AU" dirty="0" smtClean="0"/>
              <a:t>. </a:t>
            </a:r>
          </a:p>
          <a:p>
            <a:r>
              <a:rPr lang="en-AU" dirty="0" smtClean="0"/>
              <a:t>And every shipmaster, and all the company in ships, and sailors, and as many as trade by sea, stood afar off, </a:t>
            </a:r>
          </a:p>
          <a:p>
            <a:r>
              <a:rPr lang="en-AU" dirty="0" smtClean="0"/>
              <a:t>Rev 18:18  And cried when they saw the smoke of her burning, saying, </a:t>
            </a:r>
            <a:r>
              <a:rPr lang="en-AU" u="sng" dirty="0" smtClean="0"/>
              <a:t>What </a:t>
            </a:r>
            <a:r>
              <a:rPr lang="en-AU" i="1" u="sng" dirty="0" smtClean="0"/>
              <a:t>city is like unto this great city!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357166"/>
            <a:ext cx="8342412" cy="1569660"/>
          </a:xfrm>
          <a:prstGeom prst="rect">
            <a:avLst/>
          </a:prstGeom>
          <a:noFill/>
        </p:spPr>
        <p:txBody>
          <a:bodyPr wrap="none" rtlCol="0">
            <a:spAutoFit/>
          </a:bodyPr>
          <a:lstStyle/>
          <a:p>
            <a:r>
              <a:rPr lang="en-AU" sz="3200" dirty="0" smtClean="0"/>
              <a:t>What do we Expect at the end..............................</a:t>
            </a:r>
          </a:p>
          <a:p>
            <a:endParaRPr lang="en-AU" sz="3200" dirty="0" smtClean="0"/>
          </a:p>
          <a:p>
            <a:r>
              <a:rPr lang="en-AU" sz="3200" dirty="0" smtClean="0"/>
              <a:t>Israel..................</a:t>
            </a:r>
            <a:endParaRPr lang="en-AU" sz="3200" dirty="0"/>
          </a:p>
        </p:txBody>
      </p:sp>
      <p:sp>
        <p:nvSpPr>
          <p:cNvPr id="3" name="Rectangle 2"/>
          <p:cNvSpPr/>
          <p:nvPr/>
        </p:nvSpPr>
        <p:spPr>
          <a:xfrm>
            <a:off x="1357290" y="2500306"/>
            <a:ext cx="6215106" cy="3385542"/>
          </a:xfrm>
          <a:prstGeom prst="rect">
            <a:avLst/>
          </a:prstGeom>
          <a:ln>
            <a:solidFill>
              <a:schemeClr val="tx1"/>
            </a:solidFill>
          </a:ln>
        </p:spPr>
        <p:txBody>
          <a:bodyPr wrap="square">
            <a:spAutoFit/>
          </a:bodyPr>
          <a:lstStyle/>
          <a:p>
            <a:r>
              <a:rPr lang="en-AU" sz="2800" dirty="0" err="1" smtClean="0"/>
              <a:t>Eze</a:t>
            </a:r>
            <a:r>
              <a:rPr lang="en-AU" sz="2800" dirty="0" smtClean="0"/>
              <a:t> 38:12  To take a spoil, and to take a prey; to turn thine hand upon the desolate places </a:t>
            </a:r>
            <a:r>
              <a:rPr lang="en-AU" sz="2800" i="1" u="sng" dirty="0" smtClean="0"/>
              <a:t>that are now inhabited, </a:t>
            </a:r>
            <a:r>
              <a:rPr lang="en-AU" sz="2800" i="1" dirty="0" smtClean="0"/>
              <a:t>and upon the </a:t>
            </a:r>
            <a:r>
              <a:rPr lang="en-AU" sz="2800" i="1" u="sng" dirty="0" smtClean="0"/>
              <a:t>people that are gathered out of the nations</a:t>
            </a:r>
            <a:r>
              <a:rPr lang="en-AU" sz="2800" i="1" dirty="0" smtClean="0"/>
              <a:t>, which </a:t>
            </a:r>
            <a:r>
              <a:rPr lang="en-AU" sz="2800" i="1" u="sng" dirty="0" smtClean="0"/>
              <a:t>have gotten cattle and goods</a:t>
            </a:r>
            <a:r>
              <a:rPr lang="en-AU" sz="2800" i="1" dirty="0" smtClean="0"/>
              <a:t>, that </a:t>
            </a:r>
            <a:r>
              <a:rPr lang="en-AU" sz="2800" i="1" u="sng" dirty="0" smtClean="0"/>
              <a:t>dwell in the midst of the land. </a:t>
            </a:r>
          </a:p>
          <a:p>
            <a:endParaRPr lang="en-AU" i="1"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motherjones.com/files/legacy/commentary/columns/2005/07/dubai_01_598x53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142852"/>
            <a:ext cx="5818901" cy="707886"/>
          </a:xfrm>
          <a:prstGeom prst="rect">
            <a:avLst/>
          </a:prstGeom>
          <a:noFill/>
        </p:spPr>
        <p:txBody>
          <a:bodyPr wrap="none" rtlCol="0">
            <a:spAutoFit/>
          </a:bodyPr>
          <a:lstStyle/>
          <a:p>
            <a:r>
              <a:rPr lang="en-AU" sz="2400" dirty="0" smtClean="0"/>
              <a:t>So what’s next… is this the end of capitalism?</a:t>
            </a:r>
          </a:p>
          <a:p>
            <a:endParaRPr lang="en-AU" sz="1600" dirty="0"/>
          </a:p>
        </p:txBody>
      </p:sp>
      <p:sp>
        <p:nvSpPr>
          <p:cNvPr id="6" name="TextBox 5"/>
          <p:cNvSpPr txBox="1"/>
          <p:nvPr/>
        </p:nvSpPr>
        <p:spPr>
          <a:xfrm>
            <a:off x="1142976" y="642918"/>
            <a:ext cx="4716612" cy="2308324"/>
          </a:xfrm>
          <a:prstGeom prst="rect">
            <a:avLst/>
          </a:prstGeom>
          <a:noFill/>
        </p:spPr>
        <p:txBody>
          <a:bodyPr wrap="none" rtlCol="0">
            <a:spAutoFit/>
          </a:bodyPr>
          <a:lstStyle/>
          <a:p>
            <a:r>
              <a:rPr lang="en-AU" dirty="0" smtClean="0"/>
              <a:t>Unlikely:</a:t>
            </a:r>
          </a:p>
          <a:p>
            <a:r>
              <a:rPr lang="en-AU" dirty="0" smtClean="0"/>
              <a:t>	Huge Govt policy response</a:t>
            </a:r>
          </a:p>
          <a:p>
            <a:r>
              <a:rPr lang="en-AU" dirty="0" smtClean="0"/>
              <a:t>	Price adjustment is done</a:t>
            </a:r>
          </a:p>
          <a:p>
            <a:endParaRPr lang="en-AU" dirty="0" smtClean="0"/>
          </a:p>
          <a:p>
            <a:r>
              <a:rPr lang="en-AU" dirty="0" smtClean="0"/>
              <a:t>Unlike the depression:</a:t>
            </a:r>
          </a:p>
          <a:p>
            <a:r>
              <a:rPr lang="en-AU" dirty="0" smtClean="0"/>
              <a:t>	-No global trade war</a:t>
            </a:r>
          </a:p>
          <a:p>
            <a:r>
              <a:rPr lang="en-AU" dirty="0" smtClean="0"/>
              <a:t>	-No formal tightening in money supply</a:t>
            </a:r>
          </a:p>
          <a:p>
            <a:r>
              <a:rPr lang="en-AU" dirty="0" smtClean="0"/>
              <a:t>	-No hike in taxes (yet?)	</a:t>
            </a:r>
            <a:endParaRPr lang="en-AU" dirty="0"/>
          </a:p>
        </p:txBody>
      </p:sp>
      <p:sp>
        <p:nvSpPr>
          <p:cNvPr id="7" name="TextBox 6"/>
          <p:cNvSpPr txBox="1"/>
          <p:nvPr/>
        </p:nvSpPr>
        <p:spPr>
          <a:xfrm>
            <a:off x="214282" y="3000372"/>
            <a:ext cx="8572560" cy="3139321"/>
          </a:xfrm>
          <a:prstGeom prst="rect">
            <a:avLst/>
          </a:prstGeom>
          <a:noFill/>
        </p:spPr>
        <p:txBody>
          <a:bodyPr wrap="square" rtlCol="0">
            <a:spAutoFit/>
          </a:bodyPr>
          <a:lstStyle/>
          <a:p>
            <a:r>
              <a:rPr lang="en-AU" u="sng" dirty="0" smtClean="0"/>
              <a:t>What’s most likely is:</a:t>
            </a:r>
          </a:p>
          <a:p>
            <a:r>
              <a:rPr lang="en-AU" dirty="0" smtClean="0"/>
              <a:t>	Slow and gradual recovery</a:t>
            </a:r>
          </a:p>
          <a:p>
            <a:r>
              <a:rPr lang="en-AU" dirty="0" smtClean="0"/>
              <a:t>	Punctuated by bouts of risk aversion related to high debt levels</a:t>
            </a:r>
          </a:p>
          <a:p>
            <a:endParaRPr lang="en-AU" dirty="0" smtClean="0"/>
          </a:p>
          <a:p>
            <a:r>
              <a:rPr lang="en-AU" dirty="0" smtClean="0"/>
              <a:t>	</a:t>
            </a:r>
            <a:r>
              <a:rPr lang="en-AU" u="sng" dirty="0" smtClean="0"/>
              <a:t>But followed by a large and synchronised global growth cycle</a:t>
            </a:r>
          </a:p>
          <a:p>
            <a:endParaRPr lang="en-AU" dirty="0" smtClean="0"/>
          </a:p>
          <a:p>
            <a:r>
              <a:rPr lang="en-AU" dirty="0" smtClean="0"/>
              <a:t>	Whereby we see:</a:t>
            </a:r>
          </a:p>
          <a:p>
            <a:r>
              <a:rPr lang="en-AU" dirty="0" smtClean="0"/>
              <a:t>		-Russia and Europe become economically and militarily powerful</a:t>
            </a:r>
          </a:p>
          <a:p>
            <a:r>
              <a:rPr lang="en-AU" dirty="0" smtClean="0"/>
              <a:t>		-Israel at peace and prosperous</a:t>
            </a:r>
          </a:p>
          <a:p>
            <a:r>
              <a:rPr lang="en-AU" dirty="0" smtClean="0"/>
              <a:t>		-The world in economic good times</a:t>
            </a:r>
          </a:p>
          <a:p>
            <a:r>
              <a:rPr lang="en-AU" dirty="0" smtClean="0"/>
              <a:t>		-The ecclesia at great risk of apathy</a:t>
            </a:r>
            <a:endParaRPr lang="en-AU"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785794"/>
            <a:ext cx="8001056" cy="5016758"/>
          </a:xfrm>
          <a:prstGeom prst="rect">
            <a:avLst/>
          </a:prstGeom>
          <a:ln>
            <a:solidFill>
              <a:schemeClr val="accent1"/>
            </a:solidFill>
          </a:ln>
        </p:spPr>
        <p:txBody>
          <a:bodyPr wrap="square">
            <a:spAutoFit/>
          </a:bodyPr>
          <a:lstStyle/>
          <a:p>
            <a:r>
              <a:rPr lang="en-AU" sz="2000" dirty="0" err="1" smtClean="0"/>
              <a:t>Luk</a:t>
            </a:r>
            <a:r>
              <a:rPr lang="en-AU" sz="2000" dirty="0" smtClean="0"/>
              <a:t> 17:26  And as it was in the days of Noah, so shall it be also in the days of the Son of man. </a:t>
            </a:r>
          </a:p>
          <a:p>
            <a:r>
              <a:rPr lang="en-AU" sz="2000" dirty="0" err="1" smtClean="0"/>
              <a:t>Luk</a:t>
            </a:r>
            <a:r>
              <a:rPr lang="en-AU" sz="2000" dirty="0" smtClean="0"/>
              <a:t> 17:27  They did eat, they drank, they married wives, they were given in marriage, until the day that Noah entered into the ark, and the flood came, and destroyed them all. </a:t>
            </a:r>
          </a:p>
          <a:p>
            <a:r>
              <a:rPr lang="en-AU" sz="2000" dirty="0" err="1" smtClean="0"/>
              <a:t>Luk</a:t>
            </a:r>
            <a:r>
              <a:rPr lang="en-AU" sz="2000" dirty="0" smtClean="0"/>
              <a:t> 17:28  Likewise also as it was in the days of Lot; they did eat, they drank, they bought, they sold, they planted, they builded; </a:t>
            </a:r>
          </a:p>
          <a:p>
            <a:r>
              <a:rPr lang="en-AU" sz="2000" dirty="0" err="1" smtClean="0"/>
              <a:t>Luk</a:t>
            </a:r>
            <a:r>
              <a:rPr lang="en-AU" sz="2000" dirty="0" smtClean="0"/>
              <a:t> 17:29  But the same day that Lot went out of Sodom it rained fire and brimstone from heaven, and destroyed </a:t>
            </a:r>
            <a:r>
              <a:rPr lang="en-AU" sz="2000" i="1" dirty="0" smtClean="0"/>
              <a:t>them all. </a:t>
            </a:r>
          </a:p>
          <a:p>
            <a:r>
              <a:rPr lang="en-AU" sz="2000" dirty="0" err="1" smtClean="0"/>
              <a:t>Luk</a:t>
            </a:r>
            <a:r>
              <a:rPr lang="en-AU" sz="2000" dirty="0" smtClean="0"/>
              <a:t> 17:30  Even thus shall it be in the day when the Son of man is revealed. </a:t>
            </a:r>
          </a:p>
          <a:p>
            <a:r>
              <a:rPr lang="en-AU" sz="2000" dirty="0" err="1" smtClean="0"/>
              <a:t>Luk</a:t>
            </a:r>
            <a:r>
              <a:rPr lang="en-AU" sz="2000" dirty="0" smtClean="0"/>
              <a:t> 17:31  In that day, he which shall be upon the housetop, and his stuff in the house, let him not come down to take it away: and he that is in the field, let him likewise not return back. </a:t>
            </a:r>
          </a:p>
          <a:p>
            <a:r>
              <a:rPr lang="en-AU" sz="2000" dirty="0" err="1" smtClean="0"/>
              <a:t>Luk</a:t>
            </a:r>
            <a:r>
              <a:rPr lang="en-AU" sz="2000" dirty="0" smtClean="0"/>
              <a:t> 17:32  Remember Lot's wife. </a:t>
            </a:r>
          </a:p>
          <a:p>
            <a:r>
              <a:rPr lang="en-AU" sz="2000" dirty="0" err="1" smtClean="0"/>
              <a:t>Luk</a:t>
            </a:r>
            <a:r>
              <a:rPr lang="en-AU" sz="2000" dirty="0" smtClean="0"/>
              <a:t> 17:33  Whosoever shall seek to save his life shall lose it; and whosoever shall lose his life shall preserve it.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143240" y="2143116"/>
            <a:ext cx="2980175" cy="1569660"/>
          </a:xfrm>
          <a:prstGeom prst="rect">
            <a:avLst/>
          </a:prstGeom>
          <a:noFill/>
        </p:spPr>
        <p:txBody>
          <a:bodyPr wrap="none" rtlCol="0">
            <a:spAutoFit/>
          </a:bodyPr>
          <a:lstStyle/>
          <a:p>
            <a:pPr algn="ctr"/>
            <a:r>
              <a:rPr lang="en-AU" sz="4800" dirty="0" smtClean="0">
                <a:solidFill>
                  <a:schemeClr val="bg1"/>
                </a:solidFill>
              </a:rPr>
              <a:t>The</a:t>
            </a:r>
          </a:p>
          <a:p>
            <a:pPr algn="ctr"/>
            <a:r>
              <a:rPr lang="en-AU" sz="4800" dirty="0" smtClean="0">
                <a:solidFill>
                  <a:schemeClr val="bg1"/>
                </a:solidFill>
              </a:rPr>
              <a:t>Swine Flew</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44" y="1357298"/>
            <a:ext cx="1077218" cy="369332"/>
          </a:xfrm>
          <a:prstGeom prst="rect">
            <a:avLst/>
          </a:prstGeom>
          <a:noFill/>
        </p:spPr>
        <p:txBody>
          <a:bodyPr wrap="none" rtlCol="0">
            <a:spAutoFit/>
          </a:bodyPr>
          <a:lstStyle/>
          <a:p>
            <a:r>
              <a:rPr lang="en-AU" dirty="0" smtClean="0"/>
              <a:t>Swine Flu</a:t>
            </a:r>
            <a:endParaRPr lang="en-AU" dirty="0"/>
          </a:p>
        </p:txBody>
      </p:sp>
      <p:pic>
        <p:nvPicPr>
          <p:cNvPr id="2052" name="Picture 4" descr="http://upload.wikimedia.org/wikipedia/en/f/f0/H1N1_influenza_virus.jpg"/>
          <p:cNvPicPr>
            <a:picLocks noChangeAspect="1" noChangeArrowheads="1"/>
          </p:cNvPicPr>
          <p:nvPr/>
        </p:nvPicPr>
        <p:blipFill>
          <a:blip r:embed="rId3"/>
          <a:srcRect/>
          <a:stretch>
            <a:fillRect/>
          </a:stretch>
        </p:blipFill>
        <p:spPr bwMode="auto">
          <a:xfrm>
            <a:off x="0" y="0"/>
            <a:ext cx="5827828" cy="6858000"/>
          </a:xfrm>
          <a:prstGeom prst="rect">
            <a:avLst/>
          </a:prstGeom>
          <a:noFill/>
        </p:spPr>
      </p:pic>
      <p:pic>
        <p:nvPicPr>
          <p:cNvPr id="2054" name="Picture 6" descr="http://upload.wikimedia.org/wikipedia/commons/3/3b/3D_Influenza_virus.png"/>
          <p:cNvPicPr>
            <a:picLocks noChangeAspect="1" noChangeArrowheads="1"/>
          </p:cNvPicPr>
          <p:nvPr/>
        </p:nvPicPr>
        <p:blipFill>
          <a:blip r:embed="rId4"/>
          <a:srcRect/>
          <a:stretch>
            <a:fillRect/>
          </a:stretch>
        </p:blipFill>
        <p:spPr bwMode="auto">
          <a:xfrm>
            <a:off x="4862082" y="-24"/>
            <a:ext cx="4281950" cy="3175379"/>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ChineseFluInspectors.JPG">
            <a:hlinkClick r:id="rId3"/>
          </p:cNvPr>
          <p:cNvPicPr>
            <a:picLocks noChangeAspect="1" noChangeArrowheads="1"/>
          </p:cNvPicPr>
          <p:nvPr/>
        </p:nvPicPr>
        <p:blipFill>
          <a:blip r:embed="rId4"/>
          <a:srcRect/>
          <a:stretch>
            <a:fillRect/>
          </a:stretch>
        </p:blipFill>
        <p:spPr bwMode="auto">
          <a:xfrm>
            <a:off x="1071538" y="571480"/>
            <a:ext cx="6115931" cy="6143668"/>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upload.wikimedia.org/wikipedia/commons/d/d0/AntigenicShift_HiRes.png"/>
          <p:cNvPicPr>
            <a:picLocks noChangeAspect="1" noChangeArrowheads="1"/>
          </p:cNvPicPr>
          <p:nvPr/>
        </p:nvPicPr>
        <p:blipFill>
          <a:blip r:embed="rId3" cstate="print"/>
          <a:srcRect/>
          <a:stretch>
            <a:fillRect/>
          </a:stretch>
        </p:blipFill>
        <p:spPr bwMode="auto">
          <a:xfrm>
            <a:off x="2231575" y="-1"/>
            <a:ext cx="4269251" cy="6858001"/>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56322" name="Picture 2" descr="File:Influenza-2009-cases-logarithmic.png">
            <a:hlinkClick r:id="rId3"/>
          </p:cNvPr>
          <p:cNvPicPr>
            <a:picLocks noChangeAspect="1" noChangeArrowheads="1"/>
          </p:cNvPicPr>
          <p:nvPr/>
        </p:nvPicPr>
        <p:blipFill>
          <a:blip r:embed="rId4"/>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44" y="1357298"/>
            <a:ext cx="1077218" cy="369332"/>
          </a:xfrm>
          <a:prstGeom prst="rect">
            <a:avLst/>
          </a:prstGeom>
          <a:noFill/>
        </p:spPr>
        <p:txBody>
          <a:bodyPr wrap="none" rtlCol="0">
            <a:spAutoFit/>
          </a:bodyPr>
          <a:lstStyle/>
          <a:p>
            <a:r>
              <a:rPr lang="en-AU" dirty="0" smtClean="0"/>
              <a:t>Swine Flu</a:t>
            </a:r>
            <a:endParaRPr lang="en-AU" dirty="0"/>
          </a:p>
        </p:txBody>
      </p:sp>
      <p:pic>
        <p:nvPicPr>
          <p:cNvPr id="2050" name="Picture 2" descr="File:H1N1 map.svg">
            <a:hlinkClick r:id="rId3"/>
          </p:cNvPr>
          <p:cNvPicPr>
            <a:picLocks noChangeAspect="1" noChangeArrowheads="1"/>
          </p:cNvPicPr>
          <p:nvPr/>
        </p:nvPicPr>
        <p:blipFill>
          <a:blip r:embed="rId4"/>
          <a:srcRect/>
          <a:stretch>
            <a:fillRect/>
          </a:stretch>
        </p:blipFill>
        <p:spPr bwMode="auto">
          <a:xfrm>
            <a:off x="-285784" y="928670"/>
            <a:ext cx="9731468" cy="493872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5984" y="2714620"/>
            <a:ext cx="3858749" cy="769441"/>
          </a:xfrm>
          <a:prstGeom prst="rect">
            <a:avLst/>
          </a:prstGeom>
          <a:noFill/>
        </p:spPr>
        <p:txBody>
          <a:bodyPr wrap="none" rtlCol="0">
            <a:spAutoFit/>
          </a:bodyPr>
          <a:lstStyle/>
          <a:p>
            <a:r>
              <a:rPr lang="en-AU" sz="4400" dirty="0" smtClean="0">
                <a:solidFill>
                  <a:schemeClr val="bg1"/>
                </a:solidFill>
              </a:rPr>
              <a:t>The Base Things</a:t>
            </a:r>
            <a:endParaRPr lang="en-AU" sz="4400"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500042"/>
            <a:ext cx="8072494" cy="1938992"/>
          </a:xfrm>
          <a:prstGeom prst="rect">
            <a:avLst/>
          </a:prstGeom>
          <a:ln>
            <a:solidFill>
              <a:schemeClr val="tx1"/>
            </a:solidFill>
          </a:ln>
        </p:spPr>
        <p:txBody>
          <a:bodyPr wrap="square">
            <a:spAutoFit/>
          </a:bodyPr>
          <a:lstStyle/>
          <a:p>
            <a:r>
              <a:rPr lang="en-AU" sz="2400" dirty="0" smtClean="0"/>
              <a:t>Dan 4:17  This matter </a:t>
            </a:r>
            <a:r>
              <a:rPr lang="en-AU" sz="2400" i="1" dirty="0" smtClean="0"/>
              <a:t>is by the decree of the watchers, and the demand by the word of the holy ones: to the intent that the living may know that </a:t>
            </a:r>
            <a:r>
              <a:rPr lang="en-AU" sz="2400" i="1" u="sng" dirty="0" smtClean="0"/>
              <a:t>the most High </a:t>
            </a:r>
            <a:r>
              <a:rPr lang="en-AU" sz="2400" i="1" u="sng" dirty="0" err="1" smtClean="0"/>
              <a:t>ruleth</a:t>
            </a:r>
            <a:r>
              <a:rPr lang="en-AU" sz="2400" i="1" u="sng" dirty="0" smtClean="0"/>
              <a:t> in the kingdom of men</a:t>
            </a:r>
            <a:r>
              <a:rPr lang="en-AU" sz="2400" i="1" dirty="0" smtClean="0"/>
              <a:t>, and </a:t>
            </a:r>
            <a:r>
              <a:rPr lang="en-AU" sz="2400" i="1" dirty="0" err="1" smtClean="0"/>
              <a:t>giveth</a:t>
            </a:r>
            <a:r>
              <a:rPr lang="en-AU" sz="2400" i="1" dirty="0" smtClean="0"/>
              <a:t> it to whomsoever he will, and </a:t>
            </a:r>
            <a:r>
              <a:rPr lang="en-AU" sz="2400" i="1" dirty="0" err="1" smtClean="0"/>
              <a:t>setteth</a:t>
            </a:r>
            <a:r>
              <a:rPr lang="en-AU" sz="2400" i="1" dirty="0" smtClean="0"/>
              <a:t> up over it </a:t>
            </a:r>
            <a:r>
              <a:rPr lang="en-AU" sz="2400" i="1" u="sng" dirty="0" smtClean="0"/>
              <a:t>the basest of men. </a:t>
            </a:r>
          </a:p>
        </p:txBody>
      </p:sp>
      <p:sp>
        <p:nvSpPr>
          <p:cNvPr id="5" name="Rectangle 4"/>
          <p:cNvSpPr/>
          <p:nvPr/>
        </p:nvSpPr>
        <p:spPr>
          <a:xfrm>
            <a:off x="571472" y="3500438"/>
            <a:ext cx="8072494" cy="1938992"/>
          </a:xfrm>
          <a:prstGeom prst="rect">
            <a:avLst/>
          </a:prstGeom>
          <a:ln>
            <a:solidFill>
              <a:schemeClr val="tx1"/>
            </a:solidFill>
          </a:ln>
        </p:spPr>
        <p:txBody>
          <a:bodyPr wrap="square">
            <a:spAutoFit/>
          </a:bodyPr>
          <a:lstStyle/>
          <a:p>
            <a:r>
              <a:rPr lang="en-AU" sz="2400" dirty="0" smtClean="0"/>
              <a:t>Dan 2:20  Daniel answered and said, Blessed be the name of God forever and ever: for wisdom and might are his: </a:t>
            </a:r>
          </a:p>
          <a:p>
            <a:r>
              <a:rPr lang="en-AU" sz="2400" dirty="0" smtClean="0"/>
              <a:t>Dan 2:21  And he </a:t>
            </a:r>
            <a:r>
              <a:rPr lang="en-AU" sz="2400" dirty="0" err="1" smtClean="0"/>
              <a:t>changeth</a:t>
            </a:r>
            <a:r>
              <a:rPr lang="en-AU" sz="2400" dirty="0" smtClean="0"/>
              <a:t> the times and the seasons: </a:t>
            </a:r>
            <a:r>
              <a:rPr lang="en-AU" sz="2400" u="sng" dirty="0" smtClean="0"/>
              <a:t>he </a:t>
            </a:r>
            <a:r>
              <a:rPr lang="en-AU" sz="2400" u="sng" dirty="0" err="1" smtClean="0"/>
              <a:t>removeth</a:t>
            </a:r>
            <a:r>
              <a:rPr lang="en-AU" sz="2400" u="sng" dirty="0" smtClean="0"/>
              <a:t> kings, and </a:t>
            </a:r>
            <a:r>
              <a:rPr lang="en-AU" sz="2400" u="sng" dirty="0" err="1" smtClean="0"/>
              <a:t>setteth</a:t>
            </a:r>
            <a:r>
              <a:rPr lang="en-AU" sz="2400" u="sng" dirty="0" smtClean="0"/>
              <a:t> up kings</a:t>
            </a:r>
            <a:r>
              <a:rPr lang="en-AU" sz="2400" dirty="0" smtClean="0"/>
              <a:t>: he </a:t>
            </a:r>
            <a:r>
              <a:rPr lang="en-AU" sz="2400" dirty="0" err="1" smtClean="0"/>
              <a:t>giveth</a:t>
            </a:r>
            <a:r>
              <a:rPr lang="en-AU" sz="2400" dirty="0" smtClean="0"/>
              <a:t> wisdom unto the wise, and knowledge to them that know understanding: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214290"/>
            <a:ext cx="3391954" cy="646331"/>
          </a:xfrm>
          <a:prstGeom prst="rect">
            <a:avLst/>
          </a:prstGeom>
          <a:noFill/>
        </p:spPr>
        <p:txBody>
          <a:bodyPr wrap="none" rtlCol="0">
            <a:spAutoFit/>
          </a:bodyPr>
          <a:lstStyle/>
          <a:p>
            <a:r>
              <a:rPr lang="en-AU" sz="3600" dirty="0" smtClean="0"/>
              <a:t>What is the GFC?</a:t>
            </a:r>
            <a:endParaRPr lang="en-AU" sz="3600" dirty="0"/>
          </a:p>
        </p:txBody>
      </p:sp>
      <p:sp>
        <p:nvSpPr>
          <p:cNvPr id="3" name="TextBox 2"/>
          <p:cNvSpPr txBox="1"/>
          <p:nvPr/>
        </p:nvSpPr>
        <p:spPr>
          <a:xfrm>
            <a:off x="500034" y="785794"/>
            <a:ext cx="8501122" cy="5632311"/>
          </a:xfrm>
          <a:prstGeom prst="rect">
            <a:avLst/>
          </a:prstGeom>
          <a:noFill/>
        </p:spPr>
        <p:txBody>
          <a:bodyPr wrap="square" rtlCol="0">
            <a:spAutoFit/>
          </a:bodyPr>
          <a:lstStyle/>
          <a:p>
            <a:r>
              <a:rPr lang="en-AU" dirty="0" smtClean="0"/>
              <a:t>GFC refers to the Global Financial Crisis that occurred between Sept and Nov 2008.</a:t>
            </a:r>
          </a:p>
          <a:p>
            <a:endParaRPr lang="en-AU" dirty="0" smtClean="0"/>
          </a:p>
          <a:p>
            <a:r>
              <a:rPr lang="en-AU" dirty="0" smtClean="0"/>
              <a:t>Global credit markets ceased to function which lead to the </a:t>
            </a:r>
            <a:r>
              <a:rPr lang="en-AU" u="sng" dirty="0" smtClean="0"/>
              <a:t>near total collapse </a:t>
            </a:r>
            <a:r>
              <a:rPr lang="en-AU" dirty="0" smtClean="0"/>
              <a:t>of the world financial system.</a:t>
            </a:r>
          </a:p>
          <a:p>
            <a:endParaRPr lang="en-AU" dirty="0" smtClean="0"/>
          </a:p>
          <a:p>
            <a:r>
              <a:rPr lang="en-AU" dirty="0" smtClean="0"/>
              <a:t>Total catastrophe was only </a:t>
            </a:r>
            <a:r>
              <a:rPr lang="en-AU" u="sng" dirty="0" smtClean="0"/>
              <a:t>narrowly averted </a:t>
            </a:r>
            <a:r>
              <a:rPr lang="en-AU" dirty="0" smtClean="0"/>
              <a:t>by unprecedented government intervention and global co-ordination.</a:t>
            </a:r>
          </a:p>
          <a:p>
            <a:endParaRPr lang="en-AU" dirty="0" smtClean="0"/>
          </a:p>
          <a:p>
            <a:r>
              <a:rPr lang="en-AU" dirty="0" smtClean="0"/>
              <a:t>Large chunks of private borrowing  (measured in trillions) were </a:t>
            </a:r>
            <a:r>
              <a:rPr lang="en-AU" u="sng" dirty="0" smtClean="0"/>
              <a:t>taken over by public money</a:t>
            </a:r>
            <a:r>
              <a:rPr lang="en-AU" dirty="0" smtClean="0"/>
              <a:t> in almost every country in the  world.</a:t>
            </a:r>
          </a:p>
          <a:p>
            <a:endParaRPr lang="en-AU" dirty="0" smtClean="0"/>
          </a:p>
          <a:p>
            <a:r>
              <a:rPr lang="en-AU" dirty="0" smtClean="0"/>
              <a:t>The result was a </a:t>
            </a:r>
            <a:r>
              <a:rPr lang="en-AU" u="sng" dirty="0" smtClean="0"/>
              <a:t>halving</a:t>
            </a:r>
            <a:r>
              <a:rPr lang="en-AU" dirty="0" smtClean="0"/>
              <a:t> </a:t>
            </a:r>
          </a:p>
          <a:p>
            <a:r>
              <a:rPr lang="en-AU" dirty="0" smtClean="0"/>
              <a:t>of global stock markets</a:t>
            </a:r>
          </a:p>
          <a:p>
            <a:r>
              <a:rPr lang="en-AU" dirty="0" smtClean="0"/>
              <a:t>, </a:t>
            </a:r>
            <a:r>
              <a:rPr lang="en-AU" u="sng" dirty="0" smtClean="0"/>
              <a:t>a 30%+ </a:t>
            </a:r>
            <a:r>
              <a:rPr lang="en-AU" dirty="0" smtClean="0"/>
              <a:t>fall in  property</a:t>
            </a:r>
          </a:p>
          <a:p>
            <a:r>
              <a:rPr lang="en-AU" dirty="0" smtClean="0"/>
              <a:t> values and the instant </a:t>
            </a:r>
          </a:p>
          <a:p>
            <a:r>
              <a:rPr lang="en-AU" u="sng" dirty="0" smtClean="0"/>
              <a:t>demise of 100’s </a:t>
            </a:r>
            <a:r>
              <a:rPr lang="en-AU" dirty="0" smtClean="0"/>
              <a:t>of</a:t>
            </a:r>
          </a:p>
          <a:p>
            <a:r>
              <a:rPr lang="en-AU" dirty="0" smtClean="0"/>
              <a:t> large corporations and</a:t>
            </a:r>
          </a:p>
          <a:p>
            <a:r>
              <a:rPr lang="en-AU" dirty="0" smtClean="0"/>
              <a:t>countless smaller ones</a:t>
            </a:r>
          </a:p>
          <a:p>
            <a:r>
              <a:rPr lang="en-AU" dirty="0" smtClean="0"/>
              <a:t>in a matter of weeks.</a:t>
            </a:r>
          </a:p>
          <a:p>
            <a:endParaRPr lang="en-AU" dirty="0"/>
          </a:p>
        </p:txBody>
      </p:sp>
      <p:pic>
        <p:nvPicPr>
          <p:cNvPr id="4" name="Picture 4" descr="http://www.toonpool.com/user/1679/files/financial_crisis_431505.jpg"/>
          <p:cNvPicPr>
            <a:picLocks noChangeAspect="1" noChangeArrowheads="1"/>
          </p:cNvPicPr>
          <p:nvPr/>
        </p:nvPicPr>
        <p:blipFill>
          <a:blip r:embed="rId3"/>
          <a:srcRect/>
          <a:stretch>
            <a:fillRect/>
          </a:stretch>
        </p:blipFill>
        <p:spPr bwMode="auto">
          <a:xfrm>
            <a:off x="3097964" y="3714752"/>
            <a:ext cx="5941260" cy="3000396"/>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910" y="1214422"/>
            <a:ext cx="7643866" cy="4401205"/>
          </a:xfrm>
          <a:prstGeom prst="rect">
            <a:avLst/>
          </a:prstGeom>
          <a:ln>
            <a:solidFill>
              <a:schemeClr val="tx1"/>
            </a:solidFill>
          </a:ln>
        </p:spPr>
        <p:txBody>
          <a:bodyPr wrap="square">
            <a:spAutoFit/>
          </a:bodyPr>
          <a:lstStyle/>
          <a:p>
            <a:r>
              <a:rPr lang="en-AU" sz="2800" dirty="0" smtClean="0"/>
              <a:t>1Co 1:27  But God hath chosen the foolish things of the world to confound the wise; and God hath chosen the weak things of the world to confound the things which are mighty; </a:t>
            </a:r>
          </a:p>
          <a:p>
            <a:r>
              <a:rPr lang="en-AU" sz="2800" b="1" dirty="0" smtClean="0"/>
              <a:t>1Co 1:28  And base things of the world, and things which are despised, hath God chosen, </a:t>
            </a:r>
            <a:r>
              <a:rPr lang="en-AU" sz="2800" b="1" i="1" dirty="0" smtClean="0"/>
              <a:t>yea, and things which are not, to bring to naught things that are: </a:t>
            </a:r>
          </a:p>
          <a:p>
            <a:r>
              <a:rPr lang="en-AU" sz="2800" dirty="0" smtClean="0"/>
              <a:t>1Co 1:29  That no flesh should glory in his presence.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p:cNvSpPr txBox="1">
            <a:spLocks noChangeArrowheads="1"/>
          </p:cNvSpPr>
          <p:nvPr/>
        </p:nvSpPr>
        <p:spPr bwMode="auto">
          <a:xfrm>
            <a:off x="1600200" y="2513013"/>
            <a:ext cx="5203825" cy="366712"/>
          </a:xfrm>
          <a:prstGeom prst="rect">
            <a:avLst/>
          </a:prstGeom>
          <a:noFill/>
          <a:ln w="9525">
            <a:noFill/>
            <a:miter lim="800000"/>
            <a:headEnd/>
            <a:tailEnd/>
          </a:ln>
          <a:effectLst/>
        </p:spPr>
        <p:txBody>
          <a:bodyPr>
            <a:spAutoFit/>
          </a:bodyPr>
          <a:lstStyle/>
          <a:p>
            <a:pPr eaLnBrk="1" hangingPunct="1"/>
            <a:endParaRPr lang="en-AU">
              <a:latin typeface="Arial" pitchFamily="34" charset="0"/>
            </a:endParaRPr>
          </a:p>
        </p:txBody>
      </p:sp>
      <p:sp>
        <p:nvSpPr>
          <p:cNvPr id="497667" name="Text Box 3"/>
          <p:cNvSpPr txBox="1">
            <a:spLocks noChangeArrowheads="1"/>
          </p:cNvSpPr>
          <p:nvPr/>
        </p:nvSpPr>
        <p:spPr bwMode="auto">
          <a:xfrm>
            <a:off x="285720" y="1500174"/>
            <a:ext cx="8715436" cy="5072098"/>
          </a:xfrm>
          <a:prstGeom prst="rect">
            <a:avLst/>
          </a:prstGeom>
          <a:solidFill>
            <a:schemeClr val="bg2"/>
          </a:solidFill>
          <a:ln w="9525">
            <a:solidFill>
              <a:srgbClr val="000000"/>
            </a:solidFill>
            <a:miter lim="800000"/>
            <a:headEnd/>
            <a:tailEnd/>
          </a:ln>
        </p:spPr>
        <p:txBody>
          <a:bodyPr/>
          <a:lstStyle/>
          <a:p>
            <a:pPr algn="ctr" eaLnBrk="1" hangingPunct="1"/>
            <a:r>
              <a:rPr lang="en-AU" sz="3200" dirty="0" smtClean="0">
                <a:latin typeface="Times New Roman" pitchFamily="18" charset="0"/>
                <a:cs typeface="Arial" pitchFamily="34" charset="0"/>
              </a:rPr>
              <a:t>Milton Freidman – </a:t>
            </a:r>
            <a:r>
              <a:rPr lang="en-AU" sz="3200" u="sng" dirty="0" smtClean="0">
                <a:latin typeface="Times New Roman" pitchFamily="18" charset="0"/>
                <a:cs typeface="Arial" pitchFamily="34" charset="0"/>
              </a:rPr>
              <a:t>Monetarist Economics </a:t>
            </a:r>
            <a:r>
              <a:rPr lang="en-AU" sz="3200" dirty="0" smtClean="0">
                <a:latin typeface="Times New Roman" pitchFamily="18" charset="0"/>
                <a:cs typeface="Arial" pitchFamily="34" charset="0"/>
              </a:rPr>
              <a:t>(N)</a:t>
            </a:r>
            <a:endParaRPr lang="en-AU" sz="3200" dirty="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Greenspan/Bernanke/ – </a:t>
            </a:r>
            <a:r>
              <a:rPr lang="en-AU" sz="3200" u="sng" dirty="0" smtClean="0">
                <a:latin typeface="Times New Roman" pitchFamily="18" charset="0"/>
                <a:cs typeface="Arial" pitchFamily="34" charset="0"/>
              </a:rPr>
              <a:t>Fed Reserve Chairmen</a:t>
            </a:r>
            <a:endParaRPr lang="en-AU" sz="3200" u="sng" dirty="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Paul </a:t>
            </a:r>
            <a:r>
              <a:rPr lang="en-AU" sz="3200" dirty="0" err="1" smtClean="0">
                <a:latin typeface="Times New Roman" pitchFamily="18" charset="0"/>
                <a:cs typeface="Arial" pitchFamily="34" charset="0"/>
              </a:rPr>
              <a:t>Krugman</a:t>
            </a:r>
            <a:r>
              <a:rPr lang="en-AU" sz="3200" dirty="0" smtClean="0">
                <a:latin typeface="Times New Roman" pitchFamily="18" charset="0"/>
                <a:cs typeface="Arial" pitchFamily="34" charset="0"/>
              </a:rPr>
              <a:t> – Global Trade (N)</a:t>
            </a:r>
            <a:endParaRPr lang="en-AU" sz="3200" dirty="0">
              <a:latin typeface="Times New Roman" pitchFamily="18" charset="0"/>
              <a:cs typeface="Arial" pitchFamily="34" charset="0"/>
            </a:endParaRPr>
          </a:p>
          <a:p>
            <a:pPr algn="ctr" eaLnBrk="1" hangingPunct="1"/>
            <a:r>
              <a:rPr lang="en-AU" sz="3200" dirty="0">
                <a:latin typeface="Times New Roman" pitchFamily="18" charset="0"/>
                <a:cs typeface="Arial" pitchFamily="34" charset="0"/>
              </a:rPr>
              <a:t>Harry </a:t>
            </a:r>
            <a:r>
              <a:rPr lang="en-AU" sz="3200" dirty="0" smtClean="0">
                <a:latin typeface="Times New Roman" pitchFamily="18" charset="0"/>
                <a:cs typeface="Arial" pitchFamily="34" charset="0"/>
              </a:rPr>
              <a:t>Markowitz/Merton Miller – </a:t>
            </a:r>
            <a:r>
              <a:rPr lang="en-AU" sz="3200" u="sng" dirty="0" smtClean="0">
                <a:latin typeface="Times New Roman" pitchFamily="18" charset="0"/>
                <a:cs typeface="Arial" pitchFamily="34" charset="0"/>
              </a:rPr>
              <a:t>CAPM</a:t>
            </a:r>
            <a:r>
              <a:rPr lang="en-AU" sz="3200" dirty="0" smtClean="0">
                <a:latin typeface="Times New Roman" pitchFamily="18" charset="0"/>
                <a:cs typeface="Arial" pitchFamily="34" charset="0"/>
              </a:rPr>
              <a:t> (N)</a:t>
            </a:r>
          </a:p>
          <a:p>
            <a:pPr algn="ctr" eaLnBrk="1" hangingPunct="1"/>
            <a:r>
              <a:rPr lang="en-AU" sz="3200" dirty="0" smtClean="0">
                <a:latin typeface="Times New Roman" pitchFamily="18" charset="0"/>
                <a:cs typeface="Arial" pitchFamily="34" charset="0"/>
              </a:rPr>
              <a:t>Modigliani – Financial Economics (N)</a:t>
            </a:r>
            <a:endParaRPr lang="en-AU" sz="3200" dirty="0">
              <a:latin typeface="Times New Roman" pitchFamily="18" charset="0"/>
              <a:cs typeface="Arial" pitchFamily="34" charset="0"/>
            </a:endParaRPr>
          </a:p>
          <a:p>
            <a:pPr algn="ctr" eaLnBrk="1" hangingPunct="1"/>
            <a:r>
              <a:rPr lang="en-AU" sz="3200" dirty="0">
                <a:latin typeface="Times New Roman" pitchFamily="18" charset="0"/>
                <a:cs typeface="Arial" pitchFamily="34" charset="0"/>
              </a:rPr>
              <a:t>Von </a:t>
            </a:r>
            <a:r>
              <a:rPr lang="en-AU" sz="3200" dirty="0" smtClean="0">
                <a:latin typeface="Times New Roman" pitchFamily="18" charset="0"/>
                <a:cs typeface="Arial" pitchFamily="34" charset="0"/>
              </a:rPr>
              <a:t>Neumann – Game Theory</a:t>
            </a:r>
            <a:endParaRPr lang="en-AU" sz="3200" dirty="0">
              <a:latin typeface="Times New Roman" pitchFamily="18" charset="0"/>
              <a:cs typeface="Arial" pitchFamily="34" charset="0"/>
            </a:endParaRPr>
          </a:p>
          <a:p>
            <a:pPr algn="ctr" eaLnBrk="1" hangingPunct="1"/>
            <a:r>
              <a:rPr lang="en-AU" sz="3200" dirty="0">
                <a:latin typeface="Times New Roman" pitchFamily="18" charset="0"/>
                <a:cs typeface="Arial" pitchFamily="34" charset="0"/>
              </a:rPr>
              <a:t>Myron </a:t>
            </a:r>
            <a:r>
              <a:rPr lang="en-AU" sz="3200" dirty="0" err="1" smtClean="0">
                <a:latin typeface="Times New Roman" pitchFamily="18" charset="0"/>
                <a:cs typeface="Arial" pitchFamily="34" charset="0"/>
              </a:rPr>
              <a:t>Scholes</a:t>
            </a:r>
            <a:r>
              <a:rPr lang="en-AU" sz="3200" dirty="0" smtClean="0">
                <a:latin typeface="Times New Roman" pitchFamily="18" charset="0"/>
                <a:cs typeface="Arial" pitchFamily="34" charset="0"/>
              </a:rPr>
              <a:t>/Fischer Black – </a:t>
            </a:r>
            <a:r>
              <a:rPr lang="en-AU" sz="3200" u="sng" dirty="0" smtClean="0">
                <a:latin typeface="Times New Roman" pitchFamily="18" charset="0"/>
                <a:cs typeface="Arial" pitchFamily="34" charset="0"/>
              </a:rPr>
              <a:t>Derivatives</a:t>
            </a:r>
            <a:r>
              <a:rPr lang="en-AU" sz="3200" dirty="0" smtClean="0">
                <a:latin typeface="Times New Roman" pitchFamily="18" charset="0"/>
                <a:cs typeface="Arial" pitchFamily="34" charset="0"/>
              </a:rPr>
              <a:t> (N)</a:t>
            </a:r>
          </a:p>
          <a:p>
            <a:pPr algn="ctr" eaLnBrk="1" hangingPunct="1"/>
            <a:r>
              <a:rPr lang="en-AU" sz="3200" dirty="0" smtClean="0">
                <a:latin typeface="Times New Roman" pitchFamily="18" charset="0"/>
                <a:cs typeface="Arial" pitchFamily="34" charset="0"/>
              </a:rPr>
              <a:t>Daniel </a:t>
            </a:r>
            <a:r>
              <a:rPr lang="en-AU" sz="3200" dirty="0" err="1" smtClean="0">
                <a:latin typeface="Times New Roman" pitchFamily="18" charset="0"/>
                <a:cs typeface="Arial" pitchFamily="34" charset="0"/>
              </a:rPr>
              <a:t>Kahneman</a:t>
            </a:r>
            <a:r>
              <a:rPr lang="en-AU" sz="3200" dirty="0" smtClean="0">
                <a:latin typeface="Times New Roman" pitchFamily="18" charset="0"/>
                <a:cs typeface="Arial" pitchFamily="34" charset="0"/>
              </a:rPr>
              <a:t> – Behavioural Finance (N)</a:t>
            </a:r>
            <a:endParaRPr lang="en-AU" sz="3200" dirty="0">
              <a:latin typeface="Times New Roman" pitchFamily="18" charset="0"/>
              <a:cs typeface="Arial" pitchFamily="34" charset="0"/>
            </a:endParaRPr>
          </a:p>
        </p:txBody>
      </p:sp>
      <p:sp>
        <p:nvSpPr>
          <p:cNvPr id="497668" name="Text Box 4"/>
          <p:cNvSpPr txBox="1">
            <a:spLocks noChangeArrowheads="1"/>
          </p:cNvSpPr>
          <p:nvPr/>
        </p:nvSpPr>
        <p:spPr bwMode="auto">
          <a:xfrm>
            <a:off x="179388" y="188913"/>
            <a:ext cx="8691562" cy="555625"/>
          </a:xfrm>
          <a:prstGeom prst="rect">
            <a:avLst/>
          </a:prstGeom>
          <a:solidFill>
            <a:srgbClr val="FFFFFF"/>
          </a:solidFill>
          <a:ln w="9525">
            <a:solidFill>
              <a:srgbClr val="000000"/>
            </a:solidFill>
            <a:miter lim="800000"/>
            <a:headEnd/>
            <a:tailEnd/>
          </a:ln>
        </p:spPr>
        <p:txBody>
          <a:bodyPr/>
          <a:lstStyle/>
          <a:p>
            <a:pPr algn="ctr" eaLnBrk="1" hangingPunct="1"/>
            <a:endParaRPr lang="en-US" sz="2200" b="1" dirty="0">
              <a:solidFill>
                <a:srgbClr val="663300"/>
              </a:solidFill>
              <a:latin typeface="Times New Roman" pitchFamily="18" charset="0"/>
            </a:endParaRPr>
          </a:p>
        </p:txBody>
      </p:sp>
      <p:sp>
        <p:nvSpPr>
          <p:cNvPr id="497669" name="Text Box 5"/>
          <p:cNvSpPr txBox="1">
            <a:spLocks noChangeArrowheads="1"/>
          </p:cNvSpPr>
          <p:nvPr/>
        </p:nvSpPr>
        <p:spPr bwMode="auto">
          <a:xfrm>
            <a:off x="357158" y="142852"/>
            <a:ext cx="8475012" cy="523220"/>
          </a:xfrm>
          <a:prstGeom prst="rect">
            <a:avLst/>
          </a:prstGeom>
          <a:noFill/>
          <a:ln w="9525">
            <a:noFill/>
            <a:miter lim="800000"/>
            <a:headEnd/>
            <a:tailEnd/>
          </a:ln>
          <a:effectLst/>
        </p:spPr>
        <p:txBody>
          <a:bodyPr wrap="none">
            <a:spAutoFit/>
          </a:bodyPr>
          <a:lstStyle/>
          <a:p>
            <a:r>
              <a:rPr lang="en-US" sz="2800" b="1" dirty="0" smtClean="0"/>
              <a:t>The “Founders” of Modern Finance </a:t>
            </a:r>
            <a:r>
              <a:rPr lang="en-US" sz="2800" b="1" dirty="0"/>
              <a:t>&amp; Economic Theory:</a:t>
            </a:r>
          </a:p>
        </p:txBody>
      </p:sp>
      <p:sp>
        <p:nvSpPr>
          <p:cNvPr id="6" name="TextBox 5"/>
          <p:cNvSpPr txBox="1"/>
          <p:nvPr/>
        </p:nvSpPr>
        <p:spPr>
          <a:xfrm>
            <a:off x="1357290" y="5786454"/>
            <a:ext cx="6559681" cy="523220"/>
          </a:xfrm>
          <a:prstGeom prst="rect">
            <a:avLst/>
          </a:prstGeom>
          <a:noFill/>
        </p:spPr>
        <p:txBody>
          <a:bodyPr wrap="none" rtlCol="0">
            <a:spAutoFit/>
          </a:bodyPr>
          <a:lstStyle/>
          <a:p>
            <a:r>
              <a:rPr lang="en-AU" sz="2800" b="1" dirty="0" smtClean="0"/>
              <a:t>Everyone of these are of Jewish parentage</a:t>
            </a:r>
            <a:endParaRPr lang="en-AU" sz="2800" b="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p:cNvSpPr txBox="1">
            <a:spLocks noChangeArrowheads="1"/>
          </p:cNvSpPr>
          <p:nvPr/>
        </p:nvSpPr>
        <p:spPr bwMode="auto">
          <a:xfrm>
            <a:off x="1600200" y="2513013"/>
            <a:ext cx="5203825" cy="366712"/>
          </a:xfrm>
          <a:prstGeom prst="rect">
            <a:avLst/>
          </a:prstGeom>
          <a:noFill/>
          <a:ln w="9525">
            <a:noFill/>
            <a:miter lim="800000"/>
            <a:headEnd/>
            <a:tailEnd/>
          </a:ln>
          <a:effectLst/>
        </p:spPr>
        <p:txBody>
          <a:bodyPr>
            <a:spAutoFit/>
          </a:bodyPr>
          <a:lstStyle/>
          <a:p>
            <a:pPr eaLnBrk="1" hangingPunct="1"/>
            <a:endParaRPr lang="en-AU">
              <a:latin typeface="Arial" pitchFamily="34" charset="0"/>
            </a:endParaRPr>
          </a:p>
        </p:txBody>
      </p:sp>
      <p:sp>
        <p:nvSpPr>
          <p:cNvPr id="497667" name="Text Box 3"/>
          <p:cNvSpPr txBox="1">
            <a:spLocks noChangeArrowheads="1"/>
          </p:cNvSpPr>
          <p:nvPr/>
        </p:nvSpPr>
        <p:spPr bwMode="auto">
          <a:xfrm>
            <a:off x="1357290" y="1714488"/>
            <a:ext cx="6858048" cy="3429024"/>
          </a:xfrm>
          <a:prstGeom prst="rect">
            <a:avLst/>
          </a:prstGeom>
          <a:solidFill>
            <a:schemeClr val="bg2"/>
          </a:solidFill>
          <a:ln w="9525">
            <a:solidFill>
              <a:srgbClr val="000000"/>
            </a:solidFill>
            <a:miter lim="800000"/>
            <a:headEnd/>
            <a:tailEnd/>
          </a:ln>
        </p:spPr>
        <p:txBody>
          <a:bodyPr/>
          <a:lstStyle/>
          <a:p>
            <a:pPr algn="ctr" eaLnBrk="1" hangingPunct="1"/>
            <a:r>
              <a:rPr lang="en-AU" sz="3200" dirty="0" smtClean="0">
                <a:latin typeface="Times New Roman" pitchFamily="18" charset="0"/>
                <a:cs typeface="Arial" pitchFamily="34" charset="0"/>
              </a:rPr>
              <a:t>Benjamin Bernanke</a:t>
            </a:r>
          </a:p>
          <a:p>
            <a:pPr algn="ctr" eaLnBrk="1" hangingPunct="1"/>
            <a:r>
              <a:rPr lang="en-AU" dirty="0" smtClean="0">
                <a:latin typeface="Times New Roman" pitchFamily="18" charset="0"/>
                <a:cs typeface="Arial" pitchFamily="34" charset="0"/>
              </a:rPr>
              <a:t>Chairman of the US Federal Reserve Bank</a:t>
            </a:r>
          </a:p>
          <a:p>
            <a:pPr algn="ctr" eaLnBrk="1" hangingPunct="1"/>
            <a:endParaRPr lang="en-AU" sz="3200" dirty="0" smtClean="0">
              <a:latin typeface="Times New Roman" pitchFamily="18" charset="0"/>
              <a:cs typeface="Arial" pitchFamily="34" charset="0"/>
            </a:endParaRPr>
          </a:p>
          <a:p>
            <a:pPr algn="ctr" eaLnBrk="1" hangingPunct="1"/>
            <a:r>
              <a:rPr lang="en-AU" sz="3200" dirty="0" err="1" smtClean="0">
                <a:latin typeface="Times New Roman" pitchFamily="18" charset="0"/>
                <a:cs typeface="Arial" pitchFamily="34" charset="0"/>
              </a:rPr>
              <a:t>Rahm</a:t>
            </a:r>
            <a:r>
              <a:rPr lang="en-AU" sz="3200" dirty="0" smtClean="0">
                <a:latin typeface="Times New Roman" pitchFamily="18" charset="0"/>
                <a:cs typeface="Arial" pitchFamily="34" charset="0"/>
              </a:rPr>
              <a:t> Emmanuel</a:t>
            </a:r>
          </a:p>
          <a:p>
            <a:pPr algn="ctr" eaLnBrk="1" hangingPunct="1"/>
            <a:r>
              <a:rPr lang="en-AU" dirty="0" smtClean="0">
                <a:latin typeface="Times New Roman" pitchFamily="18" charset="0"/>
                <a:cs typeface="Arial" pitchFamily="34" charset="0"/>
              </a:rPr>
              <a:t>Chief of Staff to the US President</a:t>
            </a:r>
          </a:p>
          <a:p>
            <a:pPr algn="ctr" eaLnBrk="1" hangingPunct="1"/>
            <a:endParaRPr lang="en-AU" sz="3200" dirty="0" smtClean="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Timothy </a:t>
            </a:r>
            <a:r>
              <a:rPr lang="en-AU" sz="3200" dirty="0" err="1" smtClean="0">
                <a:latin typeface="Times New Roman" pitchFamily="18" charset="0"/>
                <a:cs typeface="Arial" pitchFamily="34" charset="0"/>
              </a:rPr>
              <a:t>Geithner</a:t>
            </a:r>
            <a:endParaRPr lang="en-AU" sz="3200" dirty="0" smtClean="0">
              <a:latin typeface="Times New Roman" pitchFamily="18" charset="0"/>
              <a:cs typeface="Arial" pitchFamily="34" charset="0"/>
            </a:endParaRPr>
          </a:p>
          <a:p>
            <a:pPr algn="ctr" eaLnBrk="1" hangingPunct="1"/>
            <a:r>
              <a:rPr lang="en-AU" dirty="0" smtClean="0">
                <a:latin typeface="Times New Roman" pitchFamily="18" charset="0"/>
                <a:cs typeface="Arial" pitchFamily="34" charset="0"/>
              </a:rPr>
              <a:t>Secretary of the Treasury</a:t>
            </a:r>
            <a:endParaRPr lang="en-AU" dirty="0">
              <a:latin typeface="Times New Roman" pitchFamily="18" charset="0"/>
              <a:cs typeface="Arial" pitchFamily="34" charset="0"/>
            </a:endParaRPr>
          </a:p>
        </p:txBody>
      </p:sp>
      <p:sp>
        <p:nvSpPr>
          <p:cNvPr id="497668" name="Text Box 4"/>
          <p:cNvSpPr txBox="1">
            <a:spLocks noChangeArrowheads="1"/>
          </p:cNvSpPr>
          <p:nvPr/>
        </p:nvSpPr>
        <p:spPr bwMode="auto">
          <a:xfrm>
            <a:off x="179388" y="188913"/>
            <a:ext cx="8691562" cy="555625"/>
          </a:xfrm>
          <a:prstGeom prst="rect">
            <a:avLst/>
          </a:prstGeom>
          <a:solidFill>
            <a:srgbClr val="FFFFFF"/>
          </a:solidFill>
          <a:ln w="9525">
            <a:solidFill>
              <a:srgbClr val="000000"/>
            </a:solidFill>
            <a:miter lim="800000"/>
            <a:headEnd/>
            <a:tailEnd/>
          </a:ln>
        </p:spPr>
        <p:txBody>
          <a:bodyPr/>
          <a:lstStyle/>
          <a:p>
            <a:pPr algn="ctr" eaLnBrk="1" hangingPunct="1"/>
            <a:endParaRPr lang="en-US" sz="2200" b="1" dirty="0">
              <a:solidFill>
                <a:srgbClr val="663300"/>
              </a:solidFill>
              <a:latin typeface="Times New Roman" pitchFamily="18" charset="0"/>
            </a:endParaRPr>
          </a:p>
        </p:txBody>
      </p:sp>
      <p:sp>
        <p:nvSpPr>
          <p:cNvPr id="497669" name="Text Box 5"/>
          <p:cNvSpPr txBox="1">
            <a:spLocks noChangeArrowheads="1"/>
          </p:cNvSpPr>
          <p:nvPr/>
        </p:nvSpPr>
        <p:spPr bwMode="auto">
          <a:xfrm>
            <a:off x="357158" y="142852"/>
            <a:ext cx="7685117" cy="584775"/>
          </a:xfrm>
          <a:prstGeom prst="rect">
            <a:avLst/>
          </a:prstGeom>
          <a:noFill/>
          <a:ln w="9525">
            <a:noFill/>
            <a:miter lim="800000"/>
            <a:headEnd/>
            <a:tailEnd/>
          </a:ln>
          <a:effectLst/>
        </p:spPr>
        <p:txBody>
          <a:bodyPr wrap="none">
            <a:spAutoFit/>
          </a:bodyPr>
          <a:lstStyle/>
          <a:p>
            <a:r>
              <a:rPr lang="en-US" sz="3200" b="1" dirty="0" smtClean="0"/>
              <a:t>The Key Men fixing up the Mess…………………</a:t>
            </a:r>
            <a:endParaRPr lang="en-US" sz="3200" b="1" dirty="0"/>
          </a:p>
        </p:txBody>
      </p:sp>
      <p:sp>
        <p:nvSpPr>
          <p:cNvPr id="6" name="TextBox 5"/>
          <p:cNvSpPr txBox="1"/>
          <p:nvPr/>
        </p:nvSpPr>
        <p:spPr>
          <a:xfrm>
            <a:off x="3143240" y="5643578"/>
            <a:ext cx="3153236" cy="523220"/>
          </a:xfrm>
          <a:prstGeom prst="rect">
            <a:avLst/>
          </a:prstGeom>
          <a:noFill/>
        </p:spPr>
        <p:txBody>
          <a:bodyPr wrap="none" rtlCol="0">
            <a:spAutoFit/>
          </a:bodyPr>
          <a:lstStyle/>
          <a:p>
            <a:r>
              <a:rPr lang="en-AU" sz="2800" b="1" dirty="0" smtClean="0"/>
              <a:t>All Three are Jewish</a:t>
            </a:r>
            <a:endParaRPr lang="en-AU" sz="2800" b="1" dirty="0"/>
          </a:p>
        </p:txBody>
      </p:sp>
      <p:pic>
        <p:nvPicPr>
          <p:cNvPr id="7" name="Picture 8" descr="Photo"/>
          <p:cNvPicPr>
            <a:picLocks noChangeAspect="1" noChangeArrowheads="1"/>
          </p:cNvPicPr>
          <p:nvPr/>
        </p:nvPicPr>
        <p:blipFill>
          <a:blip r:embed="rId3"/>
          <a:srcRect r="27527"/>
          <a:stretch>
            <a:fillRect/>
          </a:stretch>
        </p:blipFill>
        <p:spPr bwMode="auto">
          <a:xfrm>
            <a:off x="6929454" y="1714488"/>
            <a:ext cx="1314466" cy="120718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p:cNvSpPr txBox="1">
            <a:spLocks noChangeArrowheads="1"/>
          </p:cNvSpPr>
          <p:nvPr/>
        </p:nvSpPr>
        <p:spPr bwMode="auto">
          <a:xfrm>
            <a:off x="1600200" y="2513013"/>
            <a:ext cx="5203825" cy="366712"/>
          </a:xfrm>
          <a:prstGeom prst="rect">
            <a:avLst/>
          </a:prstGeom>
          <a:noFill/>
          <a:ln w="9525">
            <a:noFill/>
            <a:miter lim="800000"/>
            <a:headEnd/>
            <a:tailEnd/>
          </a:ln>
          <a:effectLst/>
        </p:spPr>
        <p:txBody>
          <a:bodyPr>
            <a:spAutoFit/>
          </a:bodyPr>
          <a:lstStyle/>
          <a:p>
            <a:pPr eaLnBrk="1" hangingPunct="1"/>
            <a:endParaRPr lang="en-AU">
              <a:latin typeface="Arial" pitchFamily="34" charset="0"/>
            </a:endParaRPr>
          </a:p>
        </p:txBody>
      </p:sp>
      <p:sp>
        <p:nvSpPr>
          <p:cNvPr id="497667" name="Text Box 3"/>
          <p:cNvSpPr txBox="1">
            <a:spLocks noChangeArrowheads="1"/>
          </p:cNvSpPr>
          <p:nvPr/>
        </p:nvSpPr>
        <p:spPr bwMode="auto">
          <a:xfrm>
            <a:off x="1285852" y="2357430"/>
            <a:ext cx="6858048" cy="2857520"/>
          </a:xfrm>
          <a:prstGeom prst="rect">
            <a:avLst/>
          </a:prstGeom>
          <a:solidFill>
            <a:schemeClr val="bg2"/>
          </a:solidFill>
          <a:ln w="9525">
            <a:solidFill>
              <a:srgbClr val="000000"/>
            </a:solidFill>
            <a:miter lim="800000"/>
            <a:headEnd/>
            <a:tailEnd/>
          </a:ln>
        </p:spPr>
        <p:txBody>
          <a:bodyPr/>
          <a:lstStyle/>
          <a:p>
            <a:pPr algn="ctr" eaLnBrk="1" hangingPunct="1"/>
            <a:r>
              <a:rPr lang="en-AU" sz="3200" dirty="0" smtClean="0">
                <a:latin typeface="Times New Roman" pitchFamily="18" charset="0"/>
                <a:cs typeface="Arial" pitchFamily="34" charset="0"/>
              </a:rPr>
              <a:t>Lehman Brothers forced sale</a:t>
            </a:r>
          </a:p>
          <a:p>
            <a:pPr algn="ctr" eaLnBrk="1" hangingPunct="1"/>
            <a:endParaRPr lang="en-AU" sz="3200" dirty="0" smtClean="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Bear Stearns Bankruptcy</a:t>
            </a:r>
          </a:p>
          <a:p>
            <a:pPr algn="ctr" eaLnBrk="1" hangingPunct="1"/>
            <a:endParaRPr lang="en-AU" sz="3200" dirty="0" smtClean="0">
              <a:latin typeface="Times New Roman" pitchFamily="18" charset="0"/>
              <a:cs typeface="Arial" pitchFamily="34" charset="0"/>
            </a:endParaRPr>
          </a:p>
          <a:p>
            <a:pPr algn="ctr" eaLnBrk="1" hangingPunct="1"/>
            <a:r>
              <a:rPr lang="en-AU" sz="3200" dirty="0" err="1" smtClean="0">
                <a:latin typeface="Times New Roman" pitchFamily="18" charset="0"/>
                <a:cs typeface="Arial" pitchFamily="34" charset="0"/>
              </a:rPr>
              <a:t>Madoff</a:t>
            </a:r>
            <a:r>
              <a:rPr lang="en-AU" sz="3200" dirty="0" smtClean="0">
                <a:latin typeface="Times New Roman" pitchFamily="18" charset="0"/>
                <a:cs typeface="Arial" pitchFamily="34" charset="0"/>
              </a:rPr>
              <a:t> Debacle</a:t>
            </a:r>
          </a:p>
        </p:txBody>
      </p:sp>
      <p:sp>
        <p:nvSpPr>
          <p:cNvPr id="497668" name="Text Box 4"/>
          <p:cNvSpPr txBox="1">
            <a:spLocks noChangeArrowheads="1"/>
          </p:cNvSpPr>
          <p:nvPr/>
        </p:nvSpPr>
        <p:spPr bwMode="auto">
          <a:xfrm>
            <a:off x="179388" y="188913"/>
            <a:ext cx="8691562" cy="555625"/>
          </a:xfrm>
          <a:prstGeom prst="rect">
            <a:avLst/>
          </a:prstGeom>
          <a:solidFill>
            <a:srgbClr val="FFFFFF"/>
          </a:solidFill>
          <a:ln w="9525">
            <a:solidFill>
              <a:srgbClr val="000000"/>
            </a:solidFill>
            <a:miter lim="800000"/>
            <a:headEnd/>
            <a:tailEnd/>
          </a:ln>
        </p:spPr>
        <p:txBody>
          <a:bodyPr/>
          <a:lstStyle/>
          <a:p>
            <a:pPr algn="ctr" eaLnBrk="1" hangingPunct="1"/>
            <a:endParaRPr lang="en-US" sz="2200" b="1" dirty="0">
              <a:solidFill>
                <a:srgbClr val="663300"/>
              </a:solidFill>
              <a:latin typeface="Times New Roman" pitchFamily="18" charset="0"/>
            </a:endParaRPr>
          </a:p>
        </p:txBody>
      </p:sp>
      <p:sp>
        <p:nvSpPr>
          <p:cNvPr id="497669" name="Text Box 5"/>
          <p:cNvSpPr txBox="1">
            <a:spLocks noChangeArrowheads="1"/>
          </p:cNvSpPr>
          <p:nvPr/>
        </p:nvSpPr>
        <p:spPr bwMode="auto">
          <a:xfrm>
            <a:off x="357158" y="142852"/>
            <a:ext cx="7376378" cy="584775"/>
          </a:xfrm>
          <a:prstGeom prst="rect">
            <a:avLst/>
          </a:prstGeom>
          <a:noFill/>
          <a:ln w="9525">
            <a:noFill/>
            <a:miter lim="800000"/>
            <a:headEnd/>
            <a:tailEnd/>
          </a:ln>
          <a:effectLst/>
        </p:spPr>
        <p:txBody>
          <a:bodyPr wrap="none">
            <a:spAutoFit/>
          </a:bodyPr>
          <a:lstStyle/>
          <a:p>
            <a:r>
              <a:rPr lang="en-US" sz="3200" b="1" dirty="0" smtClean="0"/>
              <a:t>The Key inflection points were…………………</a:t>
            </a:r>
            <a:endParaRPr lang="en-US" sz="32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p:cNvSpPr txBox="1">
            <a:spLocks noChangeArrowheads="1"/>
          </p:cNvSpPr>
          <p:nvPr/>
        </p:nvSpPr>
        <p:spPr bwMode="auto">
          <a:xfrm>
            <a:off x="1600200" y="2513013"/>
            <a:ext cx="5203825" cy="366712"/>
          </a:xfrm>
          <a:prstGeom prst="rect">
            <a:avLst/>
          </a:prstGeom>
          <a:noFill/>
          <a:ln w="9525">
            <a:noFill/>
            <a:miter lim="800000"/>
            <a:headEnd/>
            <a:tailEnd/>
          </a:ln>
          <a:effectLst/>
        </p:spPr>
        <p:txBody>
          <a:bodyPr>
            <a:spAutoFit/>
          </a:bodyPr>
          <a:lstStyle/>
          <a:p>
            <a:pPr eaLnBrk="1" hangingPunct="1"/>
            <a:endParaRPr lang="en-AU">
              <a:latin typeface="Arial" pitchFamily="34" charset="0"/>
            </a:endParaRPr>
          </a:p>
        </p:txBody>
      </p:sp>
      <p:sp>
        <p:nvSpPr>
          <p:cNvPr id="497667" name="Text Box 3"/>
          <p:cNvSpPr txBox="1">
            <a:spLocks noChangeArrowheads="1"/>
          </p:cNvSpPr>
          <p:nvPr/>
        </p:nvSpPr>
        <p:spPr bwMode="auto">
          <a:xfrm>
            <a:off x="1285852" y="3071810"/>
            <a:ext cx="6858048" cy="714380"/>
          </a:xfrm>
          <a:prstGeom prst="rect">
            <a:avLst/>
          </a:prstGeom>
          <a:solidFill>
            <a:schemeClr val="bg2"/>
          </a:solidFill>
          <a:ln w="9525">
            <a:solidFill>
              <a:srgbClr val="000000"/>
            </a:solidFill>
            <a:miter lim="800000"/>
            <a:headEnd/>
            <a:tailEnd/>
          </a:ln>
        </p:spPr>
        <p:txBody>
          <a:bodyPr/>
          <a:lstStyle/>
          <a:p>
            <a:pPr algn="ctr" eaLnBrk="1" hangingPunct="1"/>
            <a:r>
              <a:rPr lang="en-AU" sz="3200" dirty="0" smtClean="0">
                <a:latin typeface="Times New Roman" pitchFamily="18" charset="0"/>
                <a:cs typeface="Arial" pitchFamily="34" charset="0"/>
              </a:rPr>
              <a:t>Goldman Sachs</a:t>
            </a:r>
          </a:p>
        </p:txBody>
      </p:sp>
      <p:sp>
        <p:nvSpPr>
          <p:cNvPr id="497668" name="Text Box 4"/>
          <p:cNvSpPr txBox="1">
            <a:spLocks noChangeArrowheads="1"/>
          </p:cNvSpPr>
          <p:nvPr/>
        </p:nvSpPr>
        <p:spPr bwMode="auto">
          <a:xfrm>
            <a:off x="179388" y="188913"/>
            <a:ext cx="8691562" cy="555625"/>
          </a:xfrm>
          <a:prstGeom prst="rect">
            <a:avLst/>
          </a:prstGeom>
          <a:solidFill>
            <a:srgbClr val="FFFFFF"/>
          </a:solidFill>
          <a:ln w="9525">
            <a:solidFill>
              <a:srgbClr val="000000"/>
            </a:solidFill>
            <a:miter lim="800000"/>
            <a:headEnd/>
            <a:tailEnd/>
          </a:ln>
        </p:spPr>
        <p:txBody>
          <a:bodyPr/>
          <a:lstStyle/>
          <a:p>
            <a:pPr algn="ctr" eaLnBrk="1" hangingPunct="1"/>
            <a:endParaRPr lang="en-US" sz="2200" b="1" dirty="0">
              <a:solidFill>
                <a:srgbClr val="663300"/>
              </a:solidFill>
              <a:latin typeface="Times New Roman" pitchFamily="18" charset="0"/>
            </a:endParaRPr>
          </a:p>
        </p:txBody>
      </p:sp>
      <p:sp>
        <p:nvSpPr>
          <p:cNvPr id="497669" name="Text Box 5"/>
          <p:cNvSpPr txBox="1">
            <a:spLocks noChangeArrowheads="1"/>
          </p:cNvSpPr>
          <p:nvPr/>
        </p:nvSpPr>
        <p:spPr bwMode="auto">
          <a:xfrm>
            <a:off x="357158" y="142852"/>
            <a:ext cx="8169993" cy="584775"/>
          </a:xfrm>
          <a:prstGeom prst="rect">
            <a:avLst/>
          </a:prstGeom>
          <a:noFill/>
          <a:ln w="9525">
            <a:noFill/>
            <a:miter lim="800000"/>
            <a:headEnd/>
            <a:tailEnd/>
          </a:ln>
          <a:effectLst/>
        </p:spPr>
        <p:txBody>
          <a:bodyPr wrap="none">
            <a:spAutoFit/>
          </a:bodyPr>
          <a:lstStyle/>
          <a:p>
            <a:r>
              <a:rPr lang="en-US" sz="3200" b="1" dirty="0" smtClean="0"/>
              <a:t>The Big Winner………………… or Whipping Boy….</a:t>
            </a:r>
            <a:endParaRPr lang="en-US" sz="3200" b="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Text Box 2"/>
          <p:cNvSpPr txBox="1">
            <a:spLocks noChangeArrowheads="1"/>
          </p:cNvSpPr>
          <p:nvPr/>
        </p:nvSpPr>
        <p:spPr bwMode="auto">
          <a:xfrm>
            <a:off x="1600200" y="2513013"/>
            <a:ext cx="5203825" cy="366712"/>
          </a:xfrm>
          <a:prstGeom prst="rect">
            <a:avLst/>
          </a:prstGeom>
          <a:noFill/>
          <a:ln w="9525">
            <a:noFill/>
            <a:miter lim="800000"/>
            <a:headEnd/>
            <a:tailEnd/>
          </a:ln>
          <a:effectLst/>
        </p:spPr>
        <p:txBody>
          <a:bodyPr>
            <a:spAutoFit/>
          </a:bodyPr>
          <a:lstStyle/>
          <a:p>
            <a:pPr eaLnBrk="1" hangingPunct="1"/>
            <a:endParaRPr lang="en-AU">
              <a:latin typeface="Arial" pitchFamily="34" charset="0"/>
            </a:endParaRPr>
          </a:p>
        </p:txBody>
      </p:sp>
      <p:sp>
        <p:nvSpPr>
          <p:cNvPr id="506883" name="Text Box 3"/>
          <p:cNvSpPr txBox="1">
            <a:spLocks noChangeArrowheads="1"/>
          </p:cNvSpPr>
          <p:nvPr/>
        </p:nvSpPr>
        <p:spPr bwMode="auto">
          <a:xfrm>
            <a:off x="468313" y="2565400"/>
            <a:ext cx="8280400" cy="2808288"/>
          </a:xfrm>
          <a:prstGeom prst="rect">
            <a:avLst/>
          </a:prstGeom>
          <a:solidFill>
            <a:schemeClr val="bg2"/>
          </a:solidFill>
          <a:ln w="9525">
            <a:solidFill>
              <a:srgbClr val="000000"/>
            </a:solidFill>
            <a:miter lim="800000"/>
            <a:headEnd/>
            <a:tailEnd/>
          </a:ln>
        </p:spPr>
        <p:txBody>
          <a:bodyPr/>
          <a:lstStyle/>
          <a:p>
            <a:pPr algn="ctr" eaLnBrk="1" hangingPunct="1"/>
            <a:r>
              <a:rPr lang="en-AU" sz="3200">
                <a:latin typeface="Times New Roman" pitchFamily="18" charset="0"/>
                <a:cs typeface="Arial" pitchFamily="34" charset="0"/>
              </a:rPr>
              <a:t>Henry Kissinger – Secretary of State</a:t>
            </a:r>
          </a:p>
          <a:p>
            <a:pPr algn="ctr" eaLnBrk="1" hangingPunct="1"/>
            <a:r>
              <a:rPr lang="en-AU" sz="3200">
                <a:latin typeface="Times New Roman" pitchFamily="18" charset="0"/>
                <a:cs typeface="Arial" pitchFamily="34" charset="0"/>
              </a:rPr>
              <a:t>James Schlesinger – Secretary of Defence</a:t>
            </a:r>
          </a:p>
          <a:p>
            <a:pPr algn="ctr" eaLnBrk="1" hangingPunct="1"/>
            <a:r>
              <a:rPr lang="en-AU" sz="3200">
                <a:latin typeface="Times New Roman" pitchFamily="18" charset="0"/>
                <a:cs typeface="Arial" pitchFamily="34" charset="0"/>
              </a:rPr>
              <a:t>John Simon – Secretary of the Treasury</a:t>
            </a:r>
          </a:p>
          <a:p>
            <a:pPr algn="ctr" eaLnBrk="1" hangingPunct="1"/>
            <a:r>
              <a:rPr lang="en-AU" sz="3200">
                <a:latin typeface="Times New Roman" pitchFamily="18" charset="0"/>
                <a:cs typeface="Arial" pitchFamily="34" charset="0"/>
              </a:rPr>
              <a:t>Caspar Weinberger – Sec Health, Educ, Welfare</a:t>
            </a:r>
          </a:p>
          <a:p>
            <a:pPr algn="ctr" eaLnBrk="1" hangingPunct="1"/>
            <a:r>
              <a:rPr lang="en-AU" sz="3200">
                <a:latin typeface="Times New Roman" pitchFamily="18" charset="0"/>
                <a:cs typeface="Arial" pitchFamily="34" charset="0"/>
              </a:rPr>
              <a:t>Arthur Burns – Chairman of Fed Reserve</a:t>
            </a:r>
          </a:p>
        </p:txBody>
      </p:sp>
      <p:sp>
        <p:nvSpPr>
          <p:cNvPr id="506885" name="Text Box 5"/>
          <p:cNvSpPr txBox="1">
            <a:spLocks noChangeArrowheads="1"/>
          </p:cNvSpPr>
          <p:nvPr/>
        </p:nvSpPr>
        <p:spPr bwMode="auto">
          <a:xfrm>
            <a:off x="755650" y="1052513"/>
            <a:ext cx="6894513" cy="1066800"/>
          </a:xfrm>
          <a:prstGeom prst="rect">
            <a:avLst/>
          </a:prstGeom>
          <a:noFill/>
          <a:ln w="9525">
            <a:noFill/>
            <a:miter lim="800000"/>
            <a:headEnd/>
            <a:tailEnd/>
          </a:ln>
          <a:effectLst/>
        </p:spPr>
        <p:txBody>
          <a:bodyPr wrap="none">
            <a:spAutoFit/>
          </a:bodyPr>
          <a:lstStyle/>
          <a:p>
            <a:r>
              <a:rPr lang="en-US" sz="3200" b="1"/>
              <a:t>The American Government</a:t>
            </a:r>
          </a:p>
          <a:p>
            <a:r>
              <a:rPr lang="en-US" sz="3200" b="1"/>
              <a:t>                  Carter Administration: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Text Box 2"/>
          <p:cNvSpPr txBox="1">
            <a:spLocks noChangeArrowheads="1"/>
          </p:cNvSpPr>
          <p:nvPr/>
        </p:nvSpPr>
        <p:spPr bwMode="auto">
          <a:xfrm>
            <a:off x="1600200" y="2513013"/>
            <a:ext cx="5203825" cy="366712"/>
          </a:xfrm>
          <a:prstGeom prst="rect">
            <a:avLst/>
          </a:prstGeom>
          <a:noFill/>
          <a:ln w="9525">
            <a:noFill/>
            <a:miter lim="800000"/>
            <a:headEnd/>
            <a:tailEnd/>
          </a:ln>
          <a:effectLst/>
        </p:spPr>
        <p:txBody>
          <a:bodyPr>
            <a:spAutoFit/>
          </a:bodyPr>
          <a:lstStyle/>
          <a:p>
            <a:pPr eaLnBrk="1" hangingPunct="1"/>
            <a:endParaRPr lang="en-AU">
              <a:latin typeface="Arial" pitchFamily="34" charset="0"/>
            </a:endParaRPr>
          </a:p>
        </p:txBody>
      </p:sp>
      <p:sp>
        <p:nvSpPr>
          <p:cNvPr id="507907" name="Text Box 3"/>
          <p:cNvSpPr txBox="1">
            <a:spLocks noChangeArrowheads="1"/>
          </p:cNvSpPr>
          <p:nvPr/>
        </p:nvSpPr>
        <p:spPr bwMode="auto">
          <a:xfrm>
            <a:off x="468313" y="2133600"/>
            <a:ext cx="8280400" cy="3959225"/>
          </a:xfrm>
          <a:prstGeom prst="rect">
            <a:avLst/>
          </a:prstGeom>
          <a:solidFill>
            <a:schemeClr val="bg2"/>
          </a:solidFill>
          <a:ln w="9525">
            <a:solidFill>
              <a:srgbClr val="000000"/>
            </a:solidFill>
            <a:miter lim="800000"/>
            <a:headEnd/>
            <a:tailEnd/>
          </a:ln>
        </p:spPr>
        <p:txBody>
          <a:bodyPr/>
          <a:lstStyle/>
          <a:p>
            <a:pPr algn="ctr" eaLnBrk="1" hangingPunct="1"/>
            <a:r>
              <a:rPr lang="en-AU" sz="3200">
                <a:latin typeface="Times New Roman" pitchFamily="18" charset="0"/>
                <a:cs typeface="Arial" pitchFamily="34" charset="0"/>
              </a:rPr>
              <a:t>Madeleine Albright – Secretary of State</a:t>
            </a:r>
          </a:p>
          <a:p>
            <a:pPr algn="ctr" eaLnBrk="1" hangingPunct="1"/>
            <a:r>
              <a:rPr lang="en-AU" sz="3200">
                <a:latin typeface="Times New Roman" pitchFamily="18" charset="0"/>
                <a:cs typeface="Arial" pitchFamily="34" charset="0"/>
              </a:rPr>
              <a:t>William Cohen – Secretary of Defense</a:t>
            </a:r>
          </a:p>
          <a:p>
            <a:pPr algn="ctr" eaLnBrk="1" hangingPunct="1"/>
            <a:r>
              <a:rPr lang="en-AU" sz="3200">
                <a:latin typeface="Times New Roman" pitchFamily="18" charset="0"/>
                <a:cs typeface="Arial" pitchFamily="34" charset="0"/>
              </a:rPr>
              <a:t>Robert Rubin – Secretary of the Treasury</a:t>
            </a:r>
          </a:p>
          <a:p>
            <a:pPr algn="ctr" eaLnBrk="1" hangingPunct="1"/>
            <a:r>
              <a:rPr lang="en-AU" sz="3200">
                <a:latin typeface="Times New Roman" pitchFamily="18" charset="0"/>
                <a:cs typeface="Arial" pitchFamily="34" charset="0"/>
              </a:rPr>
              <a:t>Robert Reich – Secretary of Labour</a:t>
            </a:r>
          </a:p>
          <a:p>
            <a:pPr algn="ctr" eaLnBrk="1" hangingPunct="1"/>
            <a:r>
              <a:rPr lang="en-AU" sz="3200">
                <a:latin typeface="Times New Roman" pitchFamily="18" charset="0"/>
                <a:cs typeface="Arial" pitchFamily="34" charset="0"/>
              </a:rPr>
              <a:t>George Tenet – Head of CIA</a:t>
            </a:r>
          </a:p>
          <a:p>
            <a:pPr algn="ctr" eaLnBrk="1" hangingPunct="1"/>
            <a:r>
              <a:rPr lang="en-AU" sz="3200">
                <a:latin typeface="Times New Roman" pitchFamily="18" charset="0"/>
                <a:cs typeface="Arial" pitchFamily="34" charset="0"/>
              </a:rPr>
              <a:t>Evelyn Liebermann – Dep Chief of Staff</a:t>
            </a:r>
          </a:p>
          <a:p>
            <a:pPr algn="ctr" eaLnBrk="1" hangingPunct="1"/>
            <a:r>
              <a:rPr lang="en-AU" sz="3200">
                <a:latin typeface="Times New Roman" pitchFamily="18" charset="0"/>
                <a:cs typeface="Arial" pitchFamily="34" charset="0"/>
              </a:rPr>
              <a:t>Janet Reno – Attorney General</a:t>
            </a:r>
          </a:p>
          <a:p>
            <a:pPr algn="ctr" eaLnBrk="1" hangingPunct="1"/>
            <a:r>
              <a:rPr lang="en-AU" sz="3200">
                <a:latin typeface="Times New Roman" pitchFamily="18" charset="0"/>
                <a:cs typeface="Arial" pitchFamily="34" charset="0"/>
              </a:rPr>
              <a:t>Alan Greenspan – Chair – Federal Reserve</a:t>
            </a:r>
          </a:p>
          <a:p>
            <a:pPr algn="ctr" eaLnBrk="1" hangingPunct="1"/>
            <a:endParaRPr lang="en-AU" sz="3200">
              <a:latin typeface="Times New Roman" pitchFamily="18" charset="0"/>
              <a:cs typeface="Arial" pitchFamily="34" charset="0"/>
            </a:endParaRPr>
          </a:p>
        </p:txBody>
      </p:sp>
      <p:sp>
        <p:nvSpPr>
          <p:cNvPr id="507909" name="Text Box 5"/>
          <p:cNvSpPr txBox="1">
            <a:spLocks noChangeArrowheads="1"/>
          </p:cNvSpPr>
          <p:nvPr/>
        </p:nvSpPr>
        <p:spPr bwMode="auto">
          <a:xfrm>
            <a:off x="755650" y="836613"/>
            <a:ext cx="7073900" cy="1066800"/>
          </a:xfrm>
          <a:prstGeom prst="rect">
            <a:avLst/>
          </a:prstGeom>
          <a:noFill/>
          <a:ln w="9525">
            <a:noFill/>
            <a:miter lim="800000"/>
            <a:headEnd/>
            <a:tailEnd/>
          </a:ln>
          <a:effectLst/>
        </p:spPr>
        <p:txBody>
          <a:bodyPr wrap="none">
            <a:spAutoFit/>
          </a:bodyPr>
          <a:lstStyle/>
          <a:p>
            <a:r>
              <a:rPr lang="en-US" sz="3200" b="1"/>
              <a:t>The American Government</a:t>
            </a:r>
          </a:p>
          <a:p>
            <a:r>
              <a:rPr lang="en-US" sz="3200" b="1"/>
              <a:t>                  Clinton Administration: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ext Box 2"/>
          <p:cNvSpPr txBox="1">
            <a:spLocks noChangeArrowheads="1"/>
          </p:cNvSpPr>
          <p:nvPr/>
        </p:nvSpPr>
        <p:spPr bwMode="auto">
          <a:xfrm>
            <a:off x="1600200" y="2513013"/>
            <a:ext cx="5203825" cy="366712"/>
          </a:xfrm>
          <a:prstGeom prst="rect">
            <a:avLst/>
          </a:prstGeom>
          <a:noFill/>
          <a:ln w="9525">
            <a:noFill/>
            <a:miter lim="800000"/>
            <a:headEnd/>
            <a:tailEnd/>
          </a:ln>
          <a:effectLst/>
        </p:spPr>
        <p:txBody>
          <a:bodyPr>
            <a:spAutoFit/>
          </a:bodyPr>
          <a:lstStyle/>
          <a:p>
            <a:pPr eaLnBrk="1" hangingPunct="1"/>
            <a:endParaRPr lang="en-AU">
              <a:latin typeface="Arial" pitchFamily="34" charset="0"/>
            </a:endParaRPr>
          </a:p>
        </p:txBody>
      </p:sp>
      <p:sp>
        <p:nvSpPr>
          <p:cNvPr id="517123" name="Text Box 3"/>
          <p:cNvSpPr txBox="1">
            <a:spLocks noChangeArrowheads="1"/>
          </p:cNvSpPr>
          <p:nvPr/>
        </p:nvSpPr>
        <p:spPr bwMode="auto">
          <a:xfrm>
            <a:off x="468313" y="2060575"/>
            <a:ext cx="8280400" cy="3600450"/>
          </a:xfrm>
          <a:prstGeom prst="rect">
            <a:avLst/>
          </a:prstGeom>
          <a:solidFill>
            <a:schemeClr val="bg2"/>
          </a:solidFill>
          <a:ln w="9525">
            <a:solidFill>
              <a:srgbClr val="000000"/>
            </a:solidFill>
            <a:miter lim="800000"/>
            <a:headEnd/>
            <a:tailEnd/>
          </a:ln>
        </p:spPr>
        <p:txBody>
          <a:bodyPr/>
          <a:lstStyle/>
          <a:p>
            <a:pPr algn="ctr" eaLnBrk="1" hangingPunct="1"/>
            <a:r>
              <a:rPr lang="en-AU" sz="3200">
                <a:latin typeface="Times New Roman" pitchFamily="18" charset="0"/>
                <a:cs typeface="Arial" pitchFamily="34" charset="0"/>
              </a:rPr>
              <a:t>Joshua Bolten - Dep Chief of Staff</a:t>
            </a:r>
          </a:p>
          <a:p>
            <a:pPr algn="ctr" eaLnBrk="1" hangingPunct="1"/>
            <a:r>
              <a:rPr lang="en-AU" sz="3200">
                <a:latin typeface="Times New Roman" pitchFamily="18" charset="0"/>
                <a:cs typeface="Arial" pitchFamily="34" charset="0"/>
              </a:rPr>
              <a:t>Paul Wolfowitz – Dep Sec of Defense</a:t>
            </a:r>
          </a:p>
          <a:p>
            <a:pPr algn="ctr" eaLnBrk="1" hangingPunct="1"/>
            <a:r>
              <a:rPr lang="en-AU" sz="3200">
                <a:latin typeface="Times New Roman" pitchFamily="18" charset="0"/>
                <a:cs typeface="Arial" pitchFamily="34" charset="0"/>
              </a:rPr>
              <a:t>Dov Zakheim – Under Sec Defense</a:t>
            </a:r>
          </a:p>
          <a:p>
            <a:pPr algn="ctr" eaLnBrk="1" hangingPunct="1"/>
            <a:r>
              <a:rPr lang="en-AU" sz="3200">
                <a:latin typeface="Times New Roman" pitchFamily="18" charset="0"/>
                <a:cs typeface="Arial" pitchFamily="34" charset="0"/>
              </a:rPr>
              <a:t>Richard Perle – Chair Pentagon Defense Policy</a:t>
            </a:r>
          </a:p>
          <a:p>
            <a:pPr algn="ctr" eaLnBrk="1" hangingPunct="1"/>
            <a:r>
              <a:rPr lang="en-AU" sz="3200">
                <a:latin typeface="Times New Roman" pitchFamily="18" charset="0"/>
                <a:cs typeface="Arial" pitchFamily="34" charset="0"/>
              </a:rPr>
              <a:t>Henry Kissinger – Pentagon Board</a:t>
            </a:r>
          </a:p>
          <a:p>
            <a:pPr algn="ctr" eaLnBrk="1" hangingPunct="1"/>
            <a:r>
              <a:rPr lang="en-AU" sz="3200">
                <a:latin typeface="Times New Roman" pitchFamily="18" charset="0"/>
                <a:cs typeface="Arial" pitchFamily="34" charset="0"/>
              </a:rPr>
              <a:t>I.Lewis Libby – Chief of Staff to Vice President</a:t>
            </a:r>
          </a:p>
          <a:p>
            <a:pPr algn="ctr" eaLnBrk="1" hangingPunct="1"/>
            <a:r>
              <a:rPr lang="en-AU" sz="3200">
                <a:latin typeface="Times New Roman" pitchFamily="18" charset="0"/>
              </a:rPr>
              <a:t>Alan Greenspan – Chair – Federal Reserve</a:t>
            </a:r>
          </a:p>
          <a:p>
            <a:pPr algn="ctr" eaLnBrk="1" hangingPunct="1"/>
            <a:endParaRPr lang="en-AU" sz="3200">
              <a:latin typeface="Times New Roman" pitchFamily="18" charset="0"/>
              <a:cs typeface="Arial" pitchFamily="34" charset="0"/>
            </a:endParaRPr>
          </a:p>
        </p:txBody>
      </p:sp>
      <p:sp>
        <p:nvSpPr>
          <p:cNvPr id="517125" name="Text Box 5"/>
          <p:cNvSpPr txBox="1">
            <a:spLocks noChangeArrowheads="1"/>
          </p:cNvSpPr>
          <p:nvPr/>
        </p:nvSpPr>
        <p:spPr bwMode="auto">
          <a:xfrm>
            <a:off x="755650" y="836613"/>
            <a:ext cx="7140575" cy="1066800"/>
          </a:xfrm>
          <a:prstGeom prst="rect">
            <a:avLst/>
          </a:prstGeom>
          <a:noFill/>
          <a:ln w="9525">
            <a:noFill/>
            <a:miter lim="800000"/>
            <a:headEnd/>
            <a:tailEnd/>
          </a:ln>
          <a:effectLst/>
        </p:spPr>
        <p:txBody>
          <a:bodyPr wrap="none">
            <a:spAutoFit/>
          </a:bodyPr>
          <a:lstStyle/>
          <a:p>
            <a:r>
              <a:rPr lang="en-US" sz="3200" b="1"/>
              <a:t>The American Government</a:t>
            </a:r>
          </a:p>
          <a:p>
            <a:r>
              <a:rPr lang="en-US" sz="3200" b="1"/>
              <a:t>                  Bush II Administration: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ext Box 2"/>
          <p:cNvSpPr txBox="1">
            <a:spLocks noChangeArrowheads="1"/>
          </p:cNvSpPr>
          <p:nvPr/>
        </p:nvSpPr>
        <p:spPr bwMode="auto">
          <a:xfrm>
            <a:off x="1600200" y="2513013"/>
            <a:ext cx="5203825" cy="366712"/>
          </a:xfrm>
          <a:prstGeom prst="rect">
            <a:avLst/>
          </a:prstGeom>
          <a:noFill/>
          <a:ln w="9525">
            <a:noFill/>
            <a:miter lim="800000"/>
            <a:headEnd/>
            <a:tailEnd/>
          </a:ln>
          <a:effectLst/>
        </p:spPr>
        <p:txBody>
          <a:bodyPr>
            <a:spAutoFit/>
          </a:bodyPr>
          <a:lstStyle/>
          <a:p>
            <a:pPr eaLnBrk="1" hangingPunct="1"/>
            <a:endParaRPr lang="en-AU">
              <a:latin typeface="Arial" pitchFamily="34" charset="0"/>
            </a:endParaRPr>
          </a:p>
        </p:txBody>
      </p:sp>
      <p:sp>
        <p:nvSpPr>
          <p:cNvPr id="517123" name="Text Box 3"/>
          <p:cNvSpPr txBox="1">
            <a:spLocks noChangeArrowheads="1"/>
          </p:cNvSpPr>
          <p:nvPr/>
        </p:nvSpPr>
        <p:spPr bwMode="auto">
          <a:xfrm>
            <a:off x="468313" y="1928802"/>
            <a:ext cx="8280400" cy="4071966"/>
          </a:xfrm>
          <a:prstGeom prst="rect">
            <a:avLst/>
          </a:prstGeom>
          <a:solidFill>
            <a:schemeClr val="bg2"/>
          </a:solidFill>
          <a:ln w="9525">
            <a:solidFill>
              <a:srgbClr val="000000"/>
            </a:solidFill>
            <a:miter lim="800000"/>
            <a:headEnd/>
            <a:tailEnd/>
          </a:ln>
        </p:spPr>
        <p:txBody>
          <a:bodyPr/>
          <a:lstStyle/>
          <a:p>
            <a:pPr algn="ctr" eaLnBrk="1" hangingPunct="1"/>
            <a:r>
              <a:rPr lang="en-AU" sz="3200" dirty="0" err="1" smtClean="0">
                <a:latin typeface="Times New Roman" pitchFamily="18" charset="0"/>
                <a:cs typeface="Arial" pitchFamily="34" charset="0"/>
              </a:rPr>
              <a:t>Rahm</a:t>
            </a:r>
            <a:r>
              <a:rPr lang="en-AU" sz="3200" dirty="0" smtClean="0">
                <a:latin typeface="Times New Roman" pitchFamily="18" charset="0"/>
                <a:cs typeface="Arial" pitchFamily="34" charset="0"/>
              </a:rPr>
              <a:t> Emanuel- Chief </a:t>
            </a:r>
            <a:r>
              <a:rPr lang="en-AU" sz="3200" dirty="0">
                <a:latin typeface="Times New Roman" pitchFamily="18" charset="0"/>
                <a:cs typeface="Arial" pitchFamily="34" charset="0"/>
              </a:rPr>
              <a:t>of </a:t>
            </a:r>
            <a:r>
              <a:rPr lang="en-AU" sz="3200" dirty="0" smtClean="0">
                <a:latin typeface="Times New Roman" pitchFamily="18" charset="0"/>
                <a:cs typeface="Arial" pitchFamily="34" charset="0"/>
              </a:rPr>
              <a:t>Staff</a:t>
            </a:r>
          </a:p>
          <a:p>
            <a:pPr algn="ctr" eaLnBrk="1" hangingPunct="1"/>
            <a:r>
              <a:rPr lang="en-AU" sz="3200" dirty="0" smtClean="0">
                <a:latin typeface="Times New Roman" pitchFamily="18" charset="0"/>
                <a:cs typeface="Arial" pitchFamily="34" charset="0"/>
              </a:rPr>
              <a:t>Tim </a:t>
            </a:r>
            <a:r>
              <a:rPr lang="en-AU" sz="3200" dirty="0" err="1" smtClean="0">
                <a:latin typeface="Times New Roman" pitchFamily="18" charset="0"/>
                <a:cs typeface="Arial" pitchFamily="34" charset="0"/>
              </a:rPr>
              <a:t>Geithner</a:t>
            </a:r>
            <a:r>
              <a:rPr lang="en-AU" sz="3200" dirty="0" smtClean="0">
                <a:latin typeface="Times New Roman" pitchFamily="18" charset="0"/>
                <a:cs typeface="Arial" pitchFamily="34" charset="0"/>
              </a:rPr>
              <a:t> -Secretary of Treasury </a:t>
            </a:r>
            <a:endParaRPr lang="en-AU" sz="3200" dirty="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Elena </a:t>
            </a:r>
            <a:r>
              <a:rPr lang="en-AU" sz="3200" dirty="0" err="1" smtClean="0">
                <a:latin typeface="Times New Roman" pitchFamily="18" charset="0"/>
                <a:cs typeface="Arial" pitchFamily="34" charset="0"/>
              </a:rPr>
              <a:t>Kagan</a:t>
            </a:r>
            <a:r>
              <a:rPr lang="en-AU" sz="3200" dirty="0" smtClean="0">
                <a:latin typeface="Times New Roman" pitchFamily="18" charset="0"/>
                <a:cs typeface="Arial" pitchFamily="34" charset="0"/>
              </a:rPr>
              <a:t> </a:t>
            </a:r>
            <a:r>
              <a:rPr lang="en-AU" sz="3200" dirty="0">
                <a:latin typeface="Times New Roman" pitchFamily="18" charset="0"/>
                <a:cs typeface="Arial" pitchFamily="34" charset="0"/>
              </a:rPr>
              <a:t>– </a:t>
            </a:r>
            <a:r>
              <a:rPr lang="en-AU" sz="3200" dirty="0" smtClean="0">
                <a:latin typeface="Times New Roman" pitchFamily="18" charset="0"/>
                <a:cs typeface="Arial" pitchFamily="34" charset="0"/>
              </a:rPr>
              <a:t>Solicitor General</a:t>
            </a:r>
            <a:endParaRPr lang="en-AU" sz="3200" dirty="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James </a:t>
            </a:r>
            <a:r>
              <a:rPr lang="en-AU" sz="3200" dirty="0" err="1" smtClean="0">
                <a:latin typeface="Times New Roman" pitchFamily="18" charset="0"/>
                <a:cs typeface="Arial" pitchFamily="34" charset="0"/>
              </a:rPr>
              <a:t>Steinburg</a:t>
            </a:r>
            <a:r>
              <a:rPr lang="en-AU" sz="3200" dirty="0" smtClean="0">
                <a:latin typeface="Times New Roman" pitchFamily="18" charset="0"/>
                <a:cs typeface="Arial" pitchFamily="34" charset="0"/>
              </a:rPr>
              <a:t>– </a:t>
            </a:r>
            <a:r>
              <a:rPr lang="en-AU" sz="3200" dirty="0" err="1" smtClean="0">
                <a:latin typeface="Times New Roman" pitchFamily="18" charset="0"/>
                <a:cs typeface="Arial" pitchFamily="34" charset="0"/>
              </a:rPr>
              <a:t>Dep</a:t>
            </a:r>
            <a:r>
              <a:rPr lang="en-AU" sz="3200" dirty="0" smtClean="0">
                <a:latin typeface="Times New Roman" pitchFamily="18" charset="0"/>
                <a:cs typeface="Arial" pitchFamily="34" charset="0"/>
              </a:rPr>
              <a:t> Sec of State</a:t>
            </a:r>
            <a:endParaRPr lang="en-AU" sz="3200" dirty="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Lawrence Summers– Director Economic Council</a:t>
            </a:r>
            <a:endParaRPr lang="en-AU" sz="3200" dirty="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David Axelrod </a:t>
            </a:r>
            <a:r>
              <a:rPr lang="en-AU" sz="3200" dirty="0">
                <a:latin typeface="Times New Roman" pitchFamily="18" charset="0"/>
                <a:cs typeface="Arial" pitchFamily="34" charset="0"/>
              </a:rPr>
              <a:t>– </a:t>
            </a:r>
            <a:r>
              <a:rPr lang="en-AU" sz="3200" dirty="0" smtClean="0">
                <a:latin typeface="Times New Roman" pitchFamily="18" charset="0"/>
                <a:cs typeface="Arial" pitchFamily="34" charset="0"/>
              </a:rPr>
              <a:t>Senior Advisor to President</a:t>
            </a:r>
            <a:endParaRPr lang="en-AU" sz="3200" dirty="0">
              <a:latin typeface="Times New Roman" pitchFamily="18" charset="0"/>
              <a:cs typeface="Arial" pitchFamily="34" charset="0"/>
            </a:endParaRPr>
          </a:p>
          <a:p>
            <a:pPr algn="ctr" eaLnBrk="1" hangingPunct="1"/>
            <a:r>
              <a:rPr lang="en-AU" sz="3200" dirty="0" smtClean="0">
                <a:latin typeface="Times New Roman" pitchFamily="18" charset="0"/>
                <a:cs typeface="Arial" pitchFamily="34" charset="0"/>
              </a:rPr>
              <a:t>Ronald </a:t>
            </a:r>
            <a:r>
              <a:rPr lang="en-AU" sz="3200" dirty="0" err="1" smtClean="0">
                <a:latin typeface="Times New Roman" pitchFamily="18" charset="0"/>
                <a:cs typeface="Arial" pitchFamily="34" charset="0"/>
              </a:rPr>
              <a:t>Klain</a:t>
            </a:r>
            <a:r>
              <a:rPr lang="en-AU" sz="3200" dirty="0" smtClean="0">
                <a:latin typeface="Times New Roman" pitchFamily="18" charset="0"/>
                <a:cs typeface="Arial" pitchFamily="34" charset="0"/>
              </a:rPr>
              <a:t>– </a:t>
            </a:r>
            <a:r>
              <a:rPr lang="en-AU" sz="3200" dirty="0">
                <a:latin typeface="Times New Roman" pitchFamily="18" charset="0"/>
                <a:cs typeface="Arial" pitchFamily="34" charset="0"/>
              </a:rPr>
              <a:t>Chief of Staff to Vice President</a:t>
            </a:r>
          </a:p>
          <a:p>
            <a:pPr algn="ctr" eaLnBrk="1" hangingPunct="1"/>
            <a:r>
              <a:rPr lang="en-AU" sz="3200" dirty="0" smtClean="0">
                <a:latin typeface="Times New Roman" pitchFamily="18" charset="0"/>
              </a:rPr>
              <a:t>Ben Bernanke </a:t>
            </a:r>
            <a:r>
              <a:rPr lang="en-AU" sz="3200" dirty="0">
                <a:latin typeface="Times New Roman" pitchFamily="18" charset="0"/>
              </a:rPr>
              <a:t>– Chair – Federal Reserve</a:t>
            </a:r>
          </a:p>
          <a:p>
            <a:pPr algn="ctr" eaLnBrk="1" hangingPunct="1"/>
            <a:endParaRPr lang="en-AU" sz="3200" dirty="0">
              <a:latin typeface="Times New Roman" pitchFamily="18" charset="0"/>
              <a:cs typeface="Arial" pitchFamily="34" charset="0"/>
            </a:endParaRPr>
          </a:p>
        </p:txBody>
      </p:sp>
      <p:sp>
        <p:nvSpPr>
          <p:cNvPr id="517125" name="Text Box 5"/>
          <p:cNvSpPr txBox="1">
            <a:spLocks noChangeArrowheads="1"/>
          </p:cNvSpPr>
          <p:nvPr/>
        </p:nvSpPr>
        <p:spPr bwMode="auto">
          <a:xfrm>
            <a:off x="714348" y="571480"/>
            <a:ext cx="5843459" cy="1077218"/>
          </a:xfrm>
          <a:prstGeom prst="rect">
            <a:avLst/>
          </a:prstGeom>
          <a:noFill/>
          <a:ln w="9525">
            <a:noFill/>
            <a:miter lim="800000"/>
            <a:headEnd/>
            <a:tailEnd/>
          </a:ln>
          <a:effectLst/>
        </p:spPr>
        <p:txBody>
          <a:bodyPr wrap="none">
            <a:spAutoFit/>
          </a:bodyPr>
          <a:lstStyle/>
          <a:p>
            <a:r>
              <a:rPr lang="en-US" sz="3200" b="1" dirty="0"/>
              <a:t>The American Government</a:t>
            </a:r>
          </a:p>
          <a:p>
            <a:r>
              <a:rPr lang="en-US" sz="3200" b="1" dirty="0"/>
              <a:t>                  </a:t>
            </a:r>
            <a:r>
              <a:rPr lang="en-US" sz="3200" b="1" dirty="0" err="1" smtClean="0"/>
              <a:t>Obama</a:t>
            </a:r>
            <a:r>
              <a:rPr lang="en-US" sz="3200" b="1" dirty="0" smtClean="0"/>
              <a:t> Administration</a:t>
            </a:r>
            <a:r>
              <a:rPr lang="en-US" sz="3200" b="1" dirty="0"/>
              <a:t>:</a:t>
            </a:r>
          </a:p>
        </p:txBody>
      </p:sp>
      <p:sp>
        <p:nvSpPr>
          <p:cNvPr id="6" name="Rectangle 5"/>
          <p:cNvSpPr/>
          <p:nvPr/>
        </p:nvSpPr>
        <p:spPr>
          <a:xfrm>
            <a:off x="500034" y="6286520"/>
            <a:ext cx="5929354" cy="369332"/>
          </a:xfrm>
          <a:prstGeom prst="rect">
            <a:avLst/>
          </a:prstGeom>
        </p:spPr>
        <p:txBody>
          <a:bodyPr wrap="square">
            <a:spAutoFit/>
          </a:bodyPr>
          <a:lstStyle/>
          <a:p>
            <a:r>
              <a:rPr lang="en-AU" dirty="0" smtClean="0"/>
              <a:t>http://www.jewishvirtuallibrary.org</a:t>
            </a:r>
            <a:endParaRPr lang="en-AU"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8" name="Text Box 10"/>
          <p:cNvSpPr txBox="1">
            <a:spLocks noChangeArrowheads="1"/>
          </p:cNvSpPr>
          <p:nvPr/>
        </p:nvSpPr>
        <p:spPr bwMode="auto">
          <a:xfrm>
            <a:off x="323850" y="404813"/>
            <a:ext cx="8400056" cy="584775"/>
          </a:xfrm>
          <a:prstGeom prst="rect">
            <a:avLst/>
          </a:prstGeom>
          <a:noFill/>
          <a:ln w="9525">
            <a:noFill/>
            <a:miter lim="800000"/>
            <a:headEnd/>
            <a:tailEnd/>
          </a:ln>
          <a:effectLst/>
        </p:spPr>
        <p:txBody>
          <a:bodyPr wrap="none">
            <a:spAutoFit/>
          </a:bodyPr>
          <a:lstStyle/>
          <a:p>
            <a:r>
              <a:rPr lang="en-US" sz="2800" b="1" dirty="0" smtClean="0"/>
              <a:t>Jews in the top 10 Richest Forbes List 2008</a:t>
            </a:r>
            <a:r>
              <a:rPr lang="en-US" sz="3200" b="1" dirty="0" smtClean="0"/>
              <a:t>:</a:t>
            </a:r>
            <a:endParaRPr lang="en-US" sz="3200" b="1" dirty="0"/>
          </a:p>
        </p:txBody>
      </p:sp>
      <p:sp>
        <p:nvSpPr>
          <p:cNvPr id="4" name="Text Box 11"/>
          <p:cNvSpPr txBox="1">
            <a:spLocks noChangeArrowheads="1"/>
          </p:cNvSpPr>
          <p:nvPr/>
        </p:nvSpPr>
        <p:spPr bwMode="auto">
          <a:xfrm>
            <a:off x="1928794" y="1714488"/>
            <a:ext cx="4572032" cy="3714776"/>
          </a:xfrm>
          <a:prstGeom prst="rect">
            <a:avLst/>
          </a:prstGeom>
          <a:solidFill>
            <a:schemeClr val="bg2"/>
          </a:solidFill>
          <a:ln w="9525">
            <a:solidFill>
              <a:srgbClr val="000000"/>
            </a:solidFill>
            <a:miter lim="800000"/>
            <a:headEnd/>
            <a:tailEnd/>
          </a:ln>
        </p:spPr>
        <p:txBody>
          <a:bodyPr/>
          <a:lstStyle/>
          <a:p>
            <a:pPr algn="ctr" eaLnBrk="1" hangingPunct="1"/>
            <a:r>
              <a:rPr lang="en-AU" sz="2800" b="1" u="sng" dirty="0" smtClean="0">
                <a:latin typeface="Times New Roman" pitchFamily="18" charset="0"/>
                <a:cs typeface="Arial" charset="0"/>
              </a:rPr>
              <a:t>USA</a:t>
            </a:r>
          </a:p>
          <a:p>
            <a:pPr algn="ctr" eaLnBrk="1" hangingPunct="1"/>
            <a:endParaRPr lang="en-AU" sz="2800" b="1" u="sng" dirty="0" smtClean="0">
              <a:latin typeface="Times New Roman" pitchFamily="18" charset="0"/>
              <a:cs typeface="Arial" charset="0"/>
            </a:endParaRPr>
          </a:p>
          <a:p>
            <a:pPr eaLnBrk="1" hangingPunct="1"/>
            <a:r>
              <a:rPr lang="en-AU" sz="2800" dirty="0" smtClean="0">
                <a:latin typeface="Times New Roman" pitchFamily="18" charset="0"/>
                <a:cs typeface="Arial" charset="0"/>
              </a:rPr>
              <a:t>Lawrence Ellison – Oracle 3</a:t>
            </a:r>
          </a:p>
          <a:p>
            <a:pPr eaLnBrk="1" hangingPunct="1"/>
            <a:r>
              <a:rPr lang="en-AU" sz="2800" dirty="0" smtClean="0">
                <a:latin typeface="Times New Roman" pitchFamily="18" charset="0"/>
                <a:cs typeface="Arial" charset="0"/>
              </a:rPr>
              <a:t>Michael Bloomberg – Media 5</a:t>
            </a:r>
          </a:p>
          <a:p>
            <a:pPr eaLnBrk="1" hangingPunct="1"/>
            <a:r>
              <a:rPr lang="en-AU" sz="2800" dirty="0" smtClean="0">
                <a:latin typeface="Times New Roman" pitchFamily="18" charset="0"/>
                <a:cs typeface="Arial" charset="0"/>
              </a:rPr>
              <a:t>David Koch – Industry -6</a:t>
            </a:r>
          </a:p>
          <a:p>
            <a:pPr eaLnBrk="1" hangingPunct="1"/>
            <a:r>
              <a:rPr lang="en-AU" sz="2800" dirty="0" smtClean="0">
                <a:latin typeface="Times New Roman" pitchFamily="18" charset="0"/>
                <a:cs typeface="Arial" charset="0"/>
              </a:rPr>
              <a:t>Michael Dell – IT – 7</a:t>
            </a:r>
          </a:p>
          <a:p>
            <a:pPr eaLnBrk="1" hangingPunct="1"/>
            <a:r>
              <a:rPr lang="en-AU" sz="2800" dirty="0" smtClean="0">
                <a:latin typeface="Times New Roman" pitchFamily="18" charset="0"/>
                <a:cs typeface="Arial" charset="0"/>
              </a:rPr>
              <a:t>Sergey </a:t>
            </a:r>
            <a:r>
              <a:rPr lang="en-AU" sz="2800" dirty="0" err="1" smtClean="0">
                <a:latin typeface="Times New Roman" pitchFamily="18" charset="0"/>
                <a:cs typeface="Arial" charset="0"/>
              </a:rPr>
              <a:t>Brin</a:t>
            </a:r>
            <a:r>
              <a:rPr lang="en-AU" sz="2800" dirty="0" smtClean="0">
                <a:latin typeface="Times New Roman" pitchFamily="18" charset="0"/>
                <a:cs typeface="Arial" charset="0"/>
              </a:rPr>
              <a:t> – IT – 9</a:t>
            </a:r>
          </a:p>
          <a:p>
            <a:pPr eaLnBrk="1" hangingPunct="1"/>
            <a:r>
              <a:rPr lang="en-AU" sz="2800" dirty="0" smtClean="0">
                <a:latin typeface="Times New Roman" pitchFamily="18" charset="0"/>
                <a:cs typeface="Arial" charset="0"/>
              </a:rPr>
              <a:t>Larry Page –IT – 10</a:t>
            </a:r>
          </a:p>
          <a:p>
            <a:pPr algn="ctr" eaLnBrk="1" hangingPunct="1"/>
            <a:endParaRPr lang="en-AU" sz="2800" dirty="0" smtClean="0">
              <a:latin typeface="Times New Roman" pitchFamily="18" charset="0"/>
              <a:cs typeface="Arial" charset="0"/>
            </a:endParaRPr>
          </a:p>
          <a:p>
            <a:pPr algn="ctr" eaLnBrk="1" hangingPunct="1"/>
            <a:endParaRPr lang="en-AU" sz="2800" dirty="0">
              <a:latin typeface="Times New Roman" pitchFamily="18" charset="0"/>
              <a:cs typeface="Arial" charset="0"/>
            </a:endParaRPr>
          </a:p>
        </p:txBody>
      </p:sp>
      <p:sp>
        <p:nvSpPr>
          <p:cNvPr id="5" name="TextBox 4"/>
          <p:cNvSpPr txBox="1"/>
          <p:nvPr/>
        </p:nvSpPr>
        <p:spPr>
          <a:xfrm>
            <a:off x="7143768" y="6000768"/>
            <a:ext cx="860620" cy="369332"/>
          </a:xfrm>
          <a:prstGeom prst="rect">
            <a:avLst/>
          </a:prstGeom>
          <a:noFill/>
        </p:spPr>
        <p:txBody>
          <a:bodyPr wrap="none" rtlCol="0">
            <a:spAutoFit/>
          </a:bodyPr>
          <a:lstStyle/>
          <a:p>
            <a:r>
              <a:rPr lang="en-NZ" dirty="0" smtClean="0"/>
              <a:t>Forbes</a:t>
            </a:r>
            <a:endParaRPr lang="en-N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t>
            </a:r>
            <a:endParaRPr lang="en-AU" dirty="0"/>
          </a:p>
        </p:txBody>
      </p:sp>
      <p:pic>
        <p:nvPicPr>
          <p:cNvPr id="5" name="Content Placeholder 4" descr="tt.bmp"/>
          <p:cNvPicPr>
            <a:picLocks noGrp="1" noChangeAspect="1"/>
          </p:cNvPicPr>
          <p:nvPr>
            <p:ph idx="1"/>
          </p:nvPr>
        </p:nvPicPr>
        <p:blipFill>
          <a:blip r:embed="rId3"/>
          <a:srcRect l="38281" t="20833" r="16259" b="7291"/>
          <a:stretch>
            <a:fillRect/>
          </a:stretch>
        </p:blipFill>
        <p:spPr>
          <a:xfrm>
            <a:off x="0" y="-37623"/>
            <a:ext cx="8358214" cy="6810080"/>
          </a:xfrm>
        </p:spPr>
      </p:pic>
      <p:cxnSp>
        <p:nvCxnSpPr>
          <p:cNvPr id="10" name="Straight Arrow Connector 9"/>
          <p:cNvCxnSpPr/>
          <p:nvPr/>
        </p:nvCxnSpPr>
        <p:spPr>
          <a:xfrm flipV="1">
            <a:off x="4572000" y="1285860"/>
            <a:ext cx="2286016" cy="500066"/>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7" name="Content Placeholder 4" descr="tt.bmp"/>
          <p:cNvPicPr>
            <a:picLocks noChangeAspect="1"/>
          </p:cNvPicPr>
          <p:nvPr/>
        </p:nvPicPr>
        <p:blipFill>
          <a:blip r:embed="rId3"/>
          <a:srcRect l="92554" t="20833" r="2343" b="7291"/>
          <a:stretch>
            <a:fillRect/>
          </a:stretch>
        </p:blipFill>
        <p:spPr>
          <a:xfrm>
            <a:off x="8358214" y="-23494"/>
            <a:ext cx="785818" cy="6810080"/>
          </a:xfrm>
          <a:prstGeom prst="rect">
            <a:avLst/>
          </a:prstGeom>
        </p:spPr>
      </p:pic>
      <p:sp>
        <p:nvSpPr>
          <p:cNvPr id="11" name="Rectangle 10"/>
          <p:cNvSpPr/>
          <p:nvPr/>
        </p:nvSpPr>
        <p:spPr>
          <a:xfrm>
            <a:off x="7572396" y="785794"/>
            <a:ext cx="857256" cy="33575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0" y="5715016"/>
            <a:ext cx="2021579" cy="369332"/>
          </a:xfrm>
          <a:prstGeom prst="rect">
            <a:avLst/>
          </a:prstGeom>
          <a:noFill/>
        </p:spPr>
        <p:txBody>
          <a:bodyPr wrap="none" rtlCol="0">
            <a:spAutoFit/>
          </a:bodyPr>
          <a:lstStyle/>
          <a:p>
            <a:r>
              <a:rPr lang="en-AU" dirty="0" smtClean="0">
                <a:solidFill>
                  <a:schemeClr val="bg1"/>
                </a:solidFill>
              </a:rPr>
              <a:t>Source: Bloomberg</a:t>
            </a:r>
            <a:endParaRPr lang="en-AU" dirty="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8" name="Text Box 10"/>
          <p:cNvSpPr txBox="1">
            <a:spLocks noChangeArrowheads="1"/>
          </p:cNvSpPr>
          <p:nvPr/>
        </p:nvSpPr>
        <p:spPr bwMode="auto">
          <a:xfrm>
            <a:off x="323850" y="404813"/>
            <a:ext cx="6885218" cy="1015663"/>
          </a:xfrm>
          <a:prstGeom prst="rect">
            <a:avLst/>
          </a:prstGeom>
          <a:noFill/>
          <a:ln w="9525">
            <a:noFill/>
            <a:miter lim="800000"/>
            <a:headEnd/>
            <a:tailEnd/>
          </a:ln>
          <a:effectLst/>
        </p:spPr>
        <p:txBody>
          <a:bodyPr wrap="none">
            <a:spAutoFit/>
          </a:bodyPr>
          <a:lstStyle/>
          <a:p>
            <a:r>
              <a:rPr lang="en-US" sz="2800" b="1" dirty="0"/>
              <a:t>The </a:t>
            </a:r>
            <a:r>
              <a:rPr lang="en-US" sz="2800" b="1" dirty="0" smtClean="0"/>
              <a:t>10 Richest Russians - Forbes List</a:t>
            </a:r>
          </a:p>
          <a:p>
            <a:r>
              <a:rPr lang="en-US" sz="2800" b="1" dirty="0" smtClean="0"/>
              <a:t>The Oligarchs of the Putin Years</a:t>
            </a:r>
            <a:r>
              <a:rPr lang="en-US" sz="3200" b="1" dirty="0" smtClean="0"/>
              <a:t>:</a:t>
            </a:r>
            <a:endParaRPr lang="en-US" sz="3200" b="1" dirty="0"/>
          </a:p>
        </p:txBody>
      </p:sp>
      <p:sp>
        <p:nvSpPr>
          <p:cNvPr id="611339" name="Text Box 11"/>
          <p:cNvSpPr txBox="1">
            <a:spLocks noChangeArrowheads="1"/>
          </p:cNvSpPr>
          <p:nvPr/>
        </p:nvSpPr>
        <p:spPr bwMode="auto">
          <a:xfrm>
            <a:off x="2500298" y="1428736"/>
            <a:ext cx="4608513" cy="4389440"/>
          </a:xfrm>
          <a:prstGeom prst="rect">
            <a:avLst/>
          </a:prstGeom>
          <a:solidFill>
            <a:schemeClr val="bg2"/>
          </a:solidFill>
          <a:ln w="9525">
            <a:solidFill>
              <a:srgbClr val="000000"/>
            </a:solidFill>
            <a:miter lim="800000"/>
            <a:headEnd/>
            <a:tailEnd/>
          </a:ln>
        </p:spPr>
        <p:txBody>
          <a:bodyPr/>
          <a:lstStyle/>
          <a:p>
            <a:pPr algn="ctr" eaLnBrk="1" hangingPunct="1"/>
            <a:r>
              <a:rPr lang="en-AU" sz="2800" dirty="0" smtClean="0">
                <a:latin typeface="Times New Roman" pitchFamily="18" charset="0"/>
                <a:cs typeface="Arial" charset="0"/>
              </a:rPr>
              <a:t>Oleg </a:t>
            </a:r>
            <a:r>
              <a:rPr lang="en-AU" sz="2800" dirty="0" err="1" smtClean="0">
                <a:latin typeface="Times New Roman" pitchFamily="18" charset="0"/>
                <a:cs typeface="Arial" charset="0"/>
              </a:rPr>
              <a:t>Deripaska</a:t>
            </a:r>
            <a:r>
              <a:rPr lang="en-AU" sz="2800" dirty="0" smtClean="0">
                <a:latin typeface="Times New Roman" pitchFamily="18" charset="0"/>
                <a:cs typeface="Arial" charset="0"/>
              </a:rPr>
              <a:t> </a:t>
            </a:r>
          </a:p>
          <a:p>
            <a:pPr algn="ctr" eaLnBrk="1" hangingPunct="1"/>
            <a:r>
              <a:rPr lang="en-AU" sz="2800" dirty="0" smtClean="0">
                <a:latin typeface="Times New Roman" pitchFamily="18" charset="0"/>
                <a:cs typeface="Arial" charset="0"/>
              </a:rPr>
              <a:t>Roman </a:t>
            </a:r>
            <a:r>
              <a:rPr lang="en-AU" sz="2800" dirty="0" err="1" smtClean="0">
                <a:latin typeface="Times New Roman" pitchFamily="18" charset="0"/>
                <a:cs typeface="Arial" charset="0"/>
              </a:rPr>
              <a:t>Abramovich</a:t>
            </a:r>
            <a:endParaRPr lang="en-AU" sz="2800" dirty="0" smtClean="0">
              <a:latin typeface="Times New Roman" pitchFamily="18" charset="0"/>
              <a:cs typeface="Arial" charset="0"/>
            </a:endParaRPr>
          </a:p>
          <a:p>
            <a:pPr algn="ctr" eaLnBrk="1" hangingPunct="1"/>
            <a:r>
              <a:rPr lang="en-AU" sz="2800" dirty="0" err="1" smtClean="0">
                <a:latin typeface="Times New Roman" pitchFamily="18" charset="0"/>
                <a:cs typeface="Arial" charset="0"/>
              </a:rPr>
              <a:t>Aleksei</a:t>
            </a:r>
            <a:r>
              <a:rPr lang="en-AU" sz="2800" dirty="0" smtClean="0">
                <a:latin typeface="Times New Roman" pitchFamily="18" charset="0"/>
                <a:cs typeface="Arial" charset="0"/>
              </a:rPr>
              <a:t> </a:t>
            </a:r>
            <a:r>
              <a:rPr lang="en-AU" sz="2800" dirty="0" err="1" smtClean="0">
                <a:latin typeface="Times New Roman" pitchFamily="18" charset="0"/>
                <a:cs typeface="Arial" charset="0"/>
              </a:rPr>
              <a:t>Mordashov</a:t>
            </a:r>
            <a:endParaRPr lang="en-AU" sz="2800" dirty="0" smtClean="0">
              <a:latin typeface="Times New Roman" pitchFamily="18" charset="0"/>
              <a:cs typeface="Arial" charset="0"/>
            </a:endParaRPr>
          </a:p>
          <a:p>
            <a:pPr algn="ctr" eaLnBrk="1" hangingPunct="1"/>
            <a:r>
              <a:rPr lang="en-AU" sz="2800" dirty="0" smtClean="0">
                <a:latin typeface="Times New Roman" pitchFamily="18" charset="0"/>
                <a:cs typeface="Arial" charset="0"/>
              </a:rPr>
              <a:t>Mikhail </a:t>
            </a:r>
            <a:r>
              <a:rPr lang="en-AU" sz="2800" dirty="0" err="1" smtClean="0">
                <a:latin typeface="Times New Roman" pitchFamily="18" charset="0"/>
                <a:cs typeface="Arial" charset="0"/>
              </a:rPr>
              <a:t>Fridman</a:t>
            </a:r>
            <a:endParaRPr lang="en-AU" sz="2800" dirty="0" smtClean="0">
              <a:latin typeface="Times New Roman" pitchFamily="18" charset="0"/>
              <a:cs typeface="Arial" charset="0"/>
            </a:endParaRPr>
          </a:p>
          <a:p>
            <a:pPr algn="ctr" eaLnBrk="1" hangingPunct="1"/>
            <a:r>
              <a:rPr lang="en-AU" sz="2800" dirty="0" smtClean="0">
                <a:latin typeface="Times New Roman" pitchFamily="18" charset="0"/>
                <a:cs typeface="Arial" charset="0"/>
              </a:rPr>
              <a:t>Vladimir </a:t>
            </a:r>
            <a:r>
              <a:rPr lang="en-AU" sz="2800" dirty="0" err="1" smtClean="0">
                <a:latin typeface="Times New Roman" pitchFamily="18" charset="0"/>
                <a:cs typeface="Arial" charset="0"/>
              </a:rPr>
              <a:t>Lisin</a:t>
            </a:r>
            <a:endParaRPr lang="en-AU" sz="2800" dirty="0" smtClean="0">
              <a:latin typeface="Times New Roman" pitchFamily="18" charset="0"/>
              <a:cs typeface="Arial" charset="0"/>
            </a:endParaRPr>
          </a:p>
          <a:p>
            <a:pPr algn="ctr" eaLnBrk="1" hangingPunct="1"/>
            <a:r>
              <a:rPr lang="en-AU" sz="2800" dirty="0" smtClean="0">
                <a:latin typeface="Times New Roman" pitchFamily="18" charset="0"/>
                <a:cs typeface="Arial" charset="0"/>
              </a:rPr>
              <a:t>Mikhail Prokhorov</a:t>
            </a:r>
          </a:p>
          <a:p>
            <a:pPr algn="ctr" eaLnBrk="1" hangingPunct="1"/>
            <a:r>
              <a:rPr lang="en-AU" sz="2800" dirty="0" smtClean="0">
                <a:latin typeface="Times New Roman" pitchFamily="18" charset="0"/>
                <a:cs typeface="Arial" charset="0"/>
              </a:rPr>
              <a:t>Vladimir </a:t>
            </a:r>
            <a:r>
              <a:rPr lang="en-AU" sz="2800" dirty="0" err="1" smtClean="0">
                <a:latin typeface="Times New Roman" pitchFamily="18" charset="0"/>
                <a:cs typeface="Arial" charset="0"/>
              </a:rPr>
              <a:t>Potanin</a:t>
            </a:r>
            <a:endParaRPr lang="en-AU" sz="2800" dirty="0" smtClean="0">
              <a:latin typeface="Times New Roman" pitchFamily="18" charset="0"/>
              <a:cs typeface="Arial" charset="0"/>
            </a:endParaRPr>
          </a:p>
          <a:p>
            <a:pPr algn="ctr" eaLnBrk="1" hangingPunct="1"/>
            <a:r>
              <a:rPr lang="en-AU" sz="2800" dirty="0" err="1" smtClean="0">
                <a:latin typeface="Times New Roman" pitchFamily="18" charset="0"/>
                <a:cs typeface="Arial" charset="0"/>
              </a:rPr>
              <a:t>Sulejman</a:t>
            </a:r>
            <a:r>
              <a:rPr lang="en-AU" sz="2800" dirty="0" smtClean="0">
                <a:latin typeface="Times New Roman" pitchFamily="18" charset="0"/>
                <a:cs typeface="Arial" charset="0"/>
              </a:rPr>
              <a:t> </a:t>
            </a:r>
            <a:r>
              <a:rPr lang="en-AU" sz="2800" dirty="0" err="1" smtClean="0">
                <a:latin typeface="Times New Roman" pitchFamily="18" charset="0"/>
                <a:cs typeface="Arial" charset="0"/>
              </a:rPr>
              <a:t>Kerimov</a:t>
            </a:r>
            <a:endParaRPr lang="en-AU" sz="2800" dirty="0" smtClean="0">
              <a:latin typeface="Times New Roman" pitchFamily="18" charset="0"/>
              <a:cs typeface="Arial" charset="0"/>
            </a:endParaRPr>
          </a:p>
          <a:p>
            <a:pPr algn="ctr" eaLnBrk="1" hangingPunct="1"/>
            <a:r>
              <a:rPr lang="en-AU" sz="2800" dirty="0" smtClean="0">
                <a:latin typeface="Times New Roman" pitchFamily="18" charset="0"/>
                <a:cs typeface="Arial" charset="0"/>
              </a:rPr>
              <a:t>German Khan</a:t>
            </a:r>
          </a:p>
          <a:p>
            <a:pPr algn="ctr" eaLnBrk="1" hangingPunct="1"/>
            <a:r>
              <a:rPr lang="en-AU" sz="2800" dirty="0" err="1" smtClean="0">
                <a:latin typeface="Times New Roman" pitchFamily="18" charset="0"/>
                <a:cs typeface="Arial" charset="0"/>
              </a:rPr>
              <a:t>Vagit</a:t>
            </a:r>
            <a:r>
              <a:rPr lang="en-AU" sz="2800" dirty="0" smtClean="0">
                <a:latin typeface="Times New Roman" pitchFamily="18" charset="0"/>
                <a:cs typeface="Arial" charset="0"/>
              </a:rPr>
              <a:t> </a:t>
            </a:r>
            <a:r>
              <a:rPr lang="en-AU" sz="2800" dirty="0" err="1" smtClean="0">
                <a:latin typeface="Times New Roman" pitchFamily="18" charset="0"/>
                <a:cs typeface="Arial" charset="0"/>
              </a:rPr>
              <a:t>Alekperov</a:t>
            </a:r>
            <a:endParaRPr lang="en-AU" sz="2800" dirty="0" smtClean="0">
              <a:latin typeface="Times New Roman" pitchFamily="18" charset="0"/>
              <a:cs typeface="Arial" charset="0"/>
            </a:endParaRPr>
          </a:p>
          <a:p>
            <a:pPr algn="ctr" eaLnBrk="1" hangingPunct="1"/>
            <a:endParaRPr lang="en-AU" sz="2800" dirty="0" smtClean="0">
              <a:latin typeface="Times New Roman" pitchFamily="18" charset="0"/>
              <a:cs typeface="Arial" charset="0"/>
            </a:endParaRPr>
          </a:p>
          <a:p>
            <a:pPr algn="ctr" eaLnBrk="1" hangingPunct="1"/>
            <a:endParaRPr lang="en-AU" sz="2800" dirty="0">
              <a:latin typeface="Times New Roman" pitchFamily="18" charset="0"/>
              <a:cs typeface="Arial" charset="0"/>
            </a:endParaRPr>
          </a:p>
        </p:txBody>
      </p:sp>
      <p:cxnSp>
        <p:nvCxnSpPr>
          <p:cNvPr id="12" name="Straight Arrow Connector 11"/>
          <p:cNvCxnSpPr/>
          <p:nvPr/>
        </p:nvCxnSpPr>
        <p:spPr bwMode="auto">
          <a:xfrm>
            <a:off x="1357290" y="1714488"/>
            <a:ext cx="1071570" cy="158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cxnSp>
        <p:nvCxnSpPr>
          <p:cNvPr id="13" name="Straight Arrow Connector 12"/>
          <p:cNvCxnSpPr/>
          <p:nvPr/>
        </p:nvCxnSpPr>
        <p:spPr bwMode="auto">
          <a:xfrm>
            <a:off x="1357290" y="2071678"/>
            <a:ext cx="1071570" cy="158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cxnSp>
        <p:nvCxnSpPr>
          <p:cNvPr id="14" name="Straight Arrow Connector 13"/>
          <p:cNvCxnSpPr/>
          <p:nvPr/>
        </p:nvCxnSpPr>
        <p:spPr bwMode="auto">
          <a:xfrm>
            <a:off x="1357290" y="3000372"/>
            <a:ext cx="1071570" cy="158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cxnSp>
        <p:nvCxnSpPr>
          <p:cNvPr id="15" name="Straight Arrow Connector 14"/>
          <p:cNvCxnSpPr/>
          <p:nvPr/>
        </p:nvCxnSpPr>
        <p:spPr bwMode="auto">
          <a:xfrm>
            <a:off x="1357290" y="3429000"/>
            <a:ext cx="1071570" cy="158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cxnSp>
        <p:nvCxnSpPr>
          <p:cNvPr id="16" name="Straight Arrow Connector 15"/>
          <p:cNvCxnSpPr/>
          <p:nvPr/>
        </p:nvCxnSpPr>
        <p:spPr bwMode="auto">
          <a:xfrm>
            <a:off x="1357290" y="4214818"/>
            <a:ext cx="1071570" cy="158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cxnSp>
        <p:nvCxnSpPr>
          <p:cNvPr id="17" name="Straight Arrow Connector 16"/>
          <p:cNvCxnSpPr/>
          <p:nvPr/>
        </p:nvCxnSpPr>
        <p:spPr bwMode="auto">
          <a:xfrm>
            <a:off x="1357290" y="5072074"/>
            <a:ext cx="1071570" cy="158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sp>
        <p:nvSpPr>
          <p:cNvPr id="10" name="TextBox 9"/>
          <p:cNvSpPr txBox="1"/>
          <p:nvPr/>
        </p:nvSpPr>
        <p:spPr>
          <a:xfrm>
            <a:off x="7143768" y="6000768"/>
            <a:ext cx="860620" cy="369332"/>
          </a:xfrm>
          <a:prstGeom prst="rect">
            <a:avLst/>
          </a:prstGeom>
          <a:noFill/>
        </p:spPr>
        <p:txBody>
          <a:bodyPr wrap="none" rtlCol="0">
            <a:spAutoFit/>
          </a:bodyPr>
          <a:lstStyle/>
          <a:p>
            <a:r>
              <a:rPr lang="en-NZ" dirty="0" smtClean="0"/>
              <a:t>Forbes</a:t>
            </a:r>
            <a:endParaRPr lang="en-N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par>
                                <p:cTn id="25" presetID="55"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0.70"/>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par>
                                <p:cTn id="30" presetID="55"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571480"/>
            <a:ext cx="8072494" cy="1754326"/>
          </a:xfrm>
          <a:prstGeom prst="rect">
            <a:avLst/>
          </a:prstGeom>
          <a:ln>
            <a:solidFill>
              <a:srgbClr val="FFFFFF"/>
            </a:solidFill>
          </a:ln>
        </p:spPr>
        <p:txBody>
          <a:bodyPr wrap="square">
            <a:spAutoFit/>
          </a:bodyPr>
          <a:lstStyle/>
          <a:p>
            <a:r>
              <a:rPr lang="en-NZ" dirty="0" smtClean="0"/>
              <a:t>SYDNEY, Australia (JTA) – Australia’s </a:t>
            </a:r>
            <a:r>
              <a:rPr lang="en-NZ" u="sng" dirty="0" smtClean="0"/>
              <a:t>three wealthiest individuals are high-profile members of the Jewish community</a:t>
            </a:r>
            <a:r>
              <a:rPr lang="en-NZ" dirty="0" smtClean="0"/>
              <a:t>, according to an annual list.</a:t>
            </a:r>
          </a:p>
          <a:p>
            <a:r>
              <a:rPr lang="en-NZ" dirty="0" smtClean="0"/>
              <a:t>BRW magazine’s Rich 200 list published this week named Anthony Pratt, who inherited his father Richard’s packaging and recycling company when he died last month, as the nation’s wealthiest individual, followed by shopping mall magnate Frank Lowy and property mogul Harry </a:t>
            </a:r>
            <a:r>
              <a:rPr lang="en-NZ" dirty="0" err="1" smtClean="0"/>
              <a:t>Triguboff</a:t>
            </a:r>
            <a:r>
              <a:rPr lang="en-NZ" dirty="0" smtClean="0"/>
              <a:t>.</a:t>
            </a:r>
            <a:endParaRPr lang="en-NZ" dirty="0"/>
          </a:p>
        </p:txBody>
      </p:sp>
      <p:sp>
        <p:nvSpPr>
          <p:cNvPr id="6" name="Rectangle 5"/>
          <p:cNvSpPr/>
          <p:nvPr/>
        </p:nvSpPr>
        <p:spPr>
          <a:xfrm>
            <a:off x="6072198" y="3357562"/>
            <a:ext cx="1857388" cy="369332"/>
          </a:xfrm>
          <a:prstGeom prst="rect">
            <a:avLst/>
          </a:prstGeom>
        </p:spPr>
        <p:txBody>
          <a:bodyPr wrap="square">
            <a:spAutoFit/>
          </a:bodyPr>
          <a:lstStyle/>
          <a:p>
            <a:r>
              <a:rPr lang="en-NZ" dirty="0" smtClean="0"/>
              <a:t>http://jta.org/</a:t>
            </a:r>
            <a:endParaRPr lang="en-NZ" dirty="0"/>
          </a:p>
        </p:txBody>
      </p:sp>
      <p:sp>
        <p:nvSpPr>
          <p:cNvPr id="8" name="Rectangle 7"/>
          <p:cNvSpPr/>
          <p:nvPr/>
        </p:nvSpPr>
        <p:spPr>
          <a:xfrm>
            <a:off x="571472" y="2571744"/>
            <a:ext cx="7500990" cy="1200329"/>
          </a:xfrm>
          <a:prstGeom prst="rect">
            <a:avLst/>
          </a:prstGeom>
          <a:ln>
            <a:solidFill>
              <a:srgbClr val="FFFFFF"/>
            </a:solidFill>
          </a:ln>
        </p:spPr>
        <p:txBody>
          <a:bodyPr wrap="square">
            <a:spAutoFit/>
          </a:bodyPr>
          <a:lstStyle/>
          <a:p>
            <a:r>
              <a:rPr lang="en-AU" u="sng" dirty="0" smtClean="0"/>
              <a:t>Jewish families also took out the top three positions in the wealthiest family list </a:t>
            </a:r>
            <a:r>
              <a:rPr lang="en-AU" dirty="0" err="1" smtClean="0"/>
              <a:t>Smorgon</a:t>
            </a:r>
            <a:r>
              <a:rPr lang="en-AU" dirty="0" smtClean="0"/>
              <a:t> family ($2.2 billion), </a:t>
            </a:r>
            <a:r>
              <a:rPr lang="en-AU" dirty="0" err="1" smtClean="0"/>
              <a:t>Liberman</a:t>
            </a:r>
            <a:r>
              <a:rPr lang="en-AU" dirty="0" smtClean="0"/>
              <a:t> family ($1.8 billion) and </a:t>
            </a:r>
            <a:r>
              <a:rPr lang="en-AU" dirty="0" err="1" smtClean="0"/>
              <a:t>Besen</a:t>
            </a:r>
            <a:r>
              <a:rPr lang="en-AU" dirty="0" smtClean="0"/>
              <a:t> family ($1.73 billion).</a:t>
            </a:r>
            <a:br>
              <a:rPr lang="en-AU" dirty="0" smtClean="0"/>
            </a:br>
            <a:endParaRPr lang="en-NZ" dirty="0"/>
          </a:p>
        </p:txBody>
      </p:sp>
      <p:sp>
        <p:nvSpPr>
          <p:cNvPr id="9" name="Rectangle 8"/>
          <p:cNvSpPr/>
          <p:nvPr/>
        </p:nvSpPr>
        <p:spPr>
          <a:xfrm>
            <a:off x="642910" y="4714884"/>
            <a:ext cx="7215238" cy="646331"/>
          </a:xfrm>
          <a:prstGeom prst="rect">
            <a:avLst/>
          </a:prstGeom>
          <a:ln>
            <a:solidFill>
              <a:srgbClr val="FFFFFF"/>
            </a:solidFill>
          </a:ln>
        </p:spPr>
        <p:txBody>
          <a:bodyPr wrap="square">
            <a:spAutoFit/>
          </a:bodyPr>
          <a:lstStyle/>
          <a:p>
            <a:r>
              <a:rPr lang="en-NZ" b="1" i="1" dirty="0" smtClean="0"/>
              <a:t>Five of Britain’s ten richest people are Jewish</a:t>
            </a:r>
            <a:r>
              <a:rPr lang="en-NZ" b="1" dirty="0" smtClean="0"/>
              <a:t>, according to this year’s Sunday Times Rich List.</a:t>
            </a:r>
            <a:endParaRPr lang="en-NZ" b="1" dirty="0"/>
          </a:p>
        </p:txBody>
      </p:sp>
      <p:sp>
        <p:nvSpPr>
          <p:cNvPr id="10" name="Rectangle 9"/>
          <p:cNvSpPr/>
          <p:nvPr/>
        </p:nvSpPr>
        <p:spPr>
          <a:xfrm>
            <a:off x="5286380" y="5000636"/>
            <a:ext cx="2422586" cy="369332"/>
          </a:xfrm>
          <a:prstGeom prst="rect">
            <a:avLst/>
          </a:prstGeom>
        </p:spPr>
        <p:txBody>
          <a:bodyPr wrap="none">
            <a:spAutoFit/>
          </a:bodyPr>
          <a:lstStyle/>
          <a:p>
            <a:r>
              <a:rPr lang="en-NZ" dirty="0" smtClean="0"/>
              <a:t>http://www.thejc.com</a:t>
            </a:r>
            <a:endParaRPr lang="en-NZ" dirty="0"/>
          </a:p>
        </p:txBody>
      </p:sp>
      <p:sp>
        <p:nvSpPr>
          <p:cNvPr id="7" name="Rectangle 6"/>
          <p:cNvSpPr/>
          <p:nvPr/>
        </p:nvSpPr>
        <p:spPr>
          <a:xfrm>
            <a:off x="6643702" y="1928802"/>
            <a:ext cx="1857388" cy="369332"/>
          </a:xfrm>
          <a:prstGeom prst="rect">
            <a:avLst/>
          </a:prstGeom>
        </p:spPr>
        <p:txBody>
          <a:bodyPr wrap="square">
            <a:spAutoFit/>
          </a:bodyPr>
          <a:lstStyle/>
          <a:p>
            <a:r>
              <a:rPr lang="en-NZ" dirty="0" smtClean="0"/>
              <a:t>http://jta.org/</a:t>
            </a:r>
            <a:endParaRPr lang="en-NZ"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8662" y="428604"/>
            <a:ext cx="7286676" cy="5601533"/>
          </a:xfrm>
          <a:prstGeom prst="rect">
            <a:avLst/>
          </a:prstGeom>
          <a:ln>
            <a:solidFill>
              <a:schemeClr val="tx2">
                <a:lumMod val="75000"/>
              </a:schemeClr>
            </a:solidFill>
          </a:ln>
        </p:spPr>
        <p:txBody>
          <a:bodyPr wrap="square">
            <a:spAutoFit/>
          </a:bodyPr>
          <a:lstStyle/>
          <a:p>
            <a:r>
              <a:rPr lang="en-AU" sz="2000" dirty="0" smtClean="0"/>
              <a:t>1Ti 6:6  But </a:t>
            </a:r>
            <a:r>
              <a:rPr lang="en-AU" sz="2000" u="sng" dirty="0" smtClean="0"/>
              <a:t>godliness with contentment is great gain</a:t>
            </a:r>
            <a:r>
              <a:rPr lang="en-AU" sz="2000" dirty="0" smtClean="0"/>
              <a:t>. </a:t>
            </a:r>
          </a:p>
          <a:p>
            <a:endParaRPr lang="en-AU" sz="2000" dirty="0" smtClean="0"/>
          </a:p>
          <a:p>
            <a:r>
              <a:rPr lang="en-AU" sz="2000" dirty="0" smtClean="0"/>
              <a:t>1Ti 6:7  For we brought nothing into </a:t>
            </a:r>
            <a:r>
              <a:rPr lang="en-AU" sz="2000" i="1" dirty="0" smtClean="0"/>
              <a:t>this world, and it is certain we can carry nothing out. </a:t>
            </a:r>
          </a:p>
          <a:p>
            <a:endParaRPr lang="en-AU" sz="2000" i="1" dirty="0" smtClean="0"/>
          </a:p>
          <a:p>
            <a:r>
              <a:rPr lang="en-AU" sz="2000" dirty="0" smtClean="0"/>
              <a:t>1Ti 6:8  And having food and raiment let us be therewith content.</a:t>
            </a:r>
          </a:p>
          <a:p>
            <a:r>
              <a:rPr lang="en-AU" sz="2000" dirty="0" smtClean="0"/>
              <a:t> </a:t>
            </a:r>
          </a:p>
          <a:p>
            <a:r>
              <a:rPr lang="en-AU" sz="2000" dirty="0" smtClean="0"/>
              <a:t>1Ti 6:9  But they that will be rich fall into temptation and a snare, and </a:t>
            </a:r>
            <a:r>
              <a:rPr lang="en-AU" sz="2000" i="1" dirty="0" smtClean="0"/>
              <a:t>into many foolish and hurtful lusts, which drown men in destruction and perdition. </a:t>
            </a:r>
          </a:p>
          <a:p>
            <a:endParaRPr lang="en-AU" sz="2000" i="1" dirty="0" smtClean="0"/>
          </a:p>
          <a:p>
            <a:r>
              <a:rPr lang="en-AU" sz="2000" dirty="0" smtClean="0"/>
              <a:t>1Ti 6:10  </a:t>
            </a:r>
            <a:r>
              <a:rPr lang="en-AU" sz="2000" u="sng" dirty="0" smtClean="0"/>
              <a:t>For the love of money is the root of all evil: </a:t>
            </a:r>
            <a:r>
              <a:rPr lang="en-AU" sz="2000" dirty="0" smtClean="0"/>
              <a:t>which while some coveted after, they have erred from the faith, and pierced themselves through with many sorrows. </a:t>
            </a:r>
          </a:p>
          <a:p>
            <a:endParaRPr lang="en-AU" sz="2000" dirty="0" smtClean="0"/>
          </a:p>
          <a:p>
            <a:r>
              <a:rPr lang="en-AU" sz="2000" dirty="0" smtClean="0"/>
              <a:t>1Ti 6:11  But thou, O man of God</a:t>
            </a:r>
            <a:r>
              <a:rPr lang="en-AU" sz="2000" u="sng" dirty="0" smtClean="0"/>
              <a:t>, flee these things</a:t>
            </a:r>
            <a:r>
              <a:rPr lang="en-AU" sz="2000" dirty="0" smtClean="0"/>
              <a:t>; and follow after righteousness, godliness, faith, love, patience, meekness. </a:t>
            </a:r>
          </a:p>
          <a:p>
            <a:endParaRPr lang="en-AU" dirty="0" smtClean="0"/>
          </a:p>
        </p:txBody>
      </p:sp>
      <p:sp>
        <p:nvSpPr>
          <p:cNvPr id="5" name="Rectangle 4"/>
          <p:cNvSpPr/>
          <p:nvPr/>
        </p:nvSpPr>
        <p:spPr>
          <a:xfrm>
            <a:off x="928662" y="2571744"/>
            <a:ext cx="7286676" cy="1143008"/>
          </a:xfrm>
          <a:prstGeom prst="rect">
            <a:avLst/>
          </a:prstGeom>
          <a:solidFill>
            <a:srgbClr val="DCE6F2">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910" y="1785926"/>
            <a:ext cx="7715304" cy="2677656"/>
          </a:xfrm>
          <a:prstGeom prst="rect">
            <a:avLst/>
          </a:prstGeom>
          <a:noFill/>
          <a:ln>
            <a:solidFill>
              <a:schemeClr val="tx1"/>
            </a:solidFill>
          </a:ln>
        </p:spPr>
        <p:txBody>
          <a:bodyPr wrap="square">
            <a:spAutoFit/>
          </a:bodyPr>
          <a:lstStyle/>
          <a:p>
            <a:r>
              <a:rPr lang="en-AU" sz="2800" dirty="0" smtClean="0"/>
              <a:t>Dan 7:17  These great beasts, which are four, </a:t>
            </a:r>
            <a:r>
              <a:rPr lang="en-AU" sz="2800" i="1" dirty="0" smtClean="0"/>
              <a:t>are four kings, which shall arise out of the earth.</a:t>
            </a:r>
          </a:p>
          <a:p>
            <a:r>
              <a:rPr lang="en-AU" sz="2800" i="1" dirty="0" smtClean="0"/>
              <a:t> </a:t>
            </a:r>
          </a:p>
          <a:p>
            <a:r>
              <a:rPr lang="en-AU" sz="2800" b="1" dirty="0" smtClean="0"/>
              <a:t>Dan 7:18  But the saints of the most High shall take the kingdom, and possess the kingdom forever, even forever and ever.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928926" y="2643182"/>
            <a:ext cx="3020955" cy="1107996"/>
          </a:xfrm>
          <a:prstGeom prst="rect">
            <a:avLst/>
          </a:prstGeom>
          <a:noFill/>
        </p:spPr>
        <p:txBody>
          <a:bodyPr wrap="none" rtlCol="0">
            <a:spAutoFit/>
          </a:bodyPr>
          <a:lstStyle/>
          <a:p>
            <a:r>
              <a:rPr lang="en-AU" sz="6600" dirty="0" smtClean="0">
                <a:solidFill>
                  <a:schemeClr val="bg1"/>
                </a:solidFill>
              </a:rPr>
              <a:t>The GFC</a:t>
            </a:r>
            <a:endParaRPr lang="en-AU" sz="66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t>
            </a:r>
            <a:endParaRPr lang="en-AU" dirty="0"/>
          </a:p>
        </p:txBody>
      </p:sp>
      <p:pic>
        <p:nvPicPr>
          <p:cNvPr id="5" name="Content Placeholder 4" descr="tt.bmp"/>
          <p:cNvPicPr>
            <a:picLocks noGrp="1" noChangeAspect="1"/>
          </p:cNvPicPr>
          <p:nvPr>
            <p:ph idx="1"/>
          </p:nvPr>
        </p:nvPicPr>
        <p:blipFill>
          <a:blip r:embed="rId3"/>
          <a:srcRect l="38281" t="20833" r="16259" b="7291"/>
          <a:stretch>
            <a:fillRect/>
          </a:stretch>
        </p:blipFill>
        <p:spPr>
          <a:xfrm>
            <a:off x="0" y="-37623"/>
            <a:ext cx="8358214" cy="6810080"/>
          </a:xfrm>
        </p:spPr>
      </p:pic>
      <p:pic>
        <p:nvPicPr>
          <p:cNvPr id="7" name="Content Placeholder 4" descr="tt.bmp"/>
          <p:cNvPicPr>
            <a:picLocks noChangeAspect="1"/>
          </p:cNvPicPr>
          <p:nvPr/>
        </p:nvPicPr>
        <p:blipFill>
          <a:blip r:embed="rId3"/>
          <a:srcRect l="92554" t="20833" r="2343" b="7291"/>
          <a:stretch>
            <a:fillRect/>
          </a:stretch>
        </p:blipFill>
        <p:spPr>
          <a:xfrm>
            <a:off x="8358214" y="-23494"/>
            <a:ext cx="785818" cy="6810080"/>
          </a:xfrm>
          <a:prstGeom prst="rect">
            <a:avLst/>
          </a:prstGeom>
        </p:spPr>
      </p:pic>
      <p:sp>
        <p:nvSpPr>
          <p:cNvPr id="11" name="Rectangle 10"/>
          <p:cNvSpPr/>
          <p:nvPr/>
        </p:nvSpPr>
        <p:spPr>
          <a:xfrm>
            <a:off x="7572396" y="785794"/>
            <a:ext cx="857256" cy="33575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2" descr="http://i.telegraph.co.uk/telegraph/multimedia/archive/00659/news-graphics-2008-_659134a.jpg"/>
          <p:cNvPicPr>
            <a:picLocks noChangeAspect="1" noChangeArrowheads="1"/>
          </p:cNvPicPr>
          <p:nvPr/>
        </p:nvPicPr>
        <p:blipFill>
          <a:blip r:embed="rId4"/>
          <a:srcRect/>
          <a:stretch>
            <a:fillRect/>
          </a:stretch>
        </p:blipFill>
        <p:spPr bwMode="auto">
          <a:xfrm>
            <a:off x="0" y="0"/>
            <a:ext cx="2380162" cy="3714752"/>
          </a:xfrm>
          <a:prstGeom prst="rect">
            <a:avLst/>
          </a:prstGeom>
          <a:noFill/>
        </p:spPr>
      </p:pic>
      <p:sp>
        <p:nvSpPr>
          <p:cNvPr id="9" name="TextBox 8"/>
          <p:cNvSpPr txBox="1"/>
          <p:nvPr/>
        </p:nvSpPr>
        <p:spPr>
          <a:xfrm>
            <a:off x="0" y="5715016"/>
            <a:ext cx="2021579" cy="369332"/>
          </a:xfrm>
          <a:prstGeom prst="rect">
            <a:avLst/>
          </a:prstGeom>
          <a:noFill/>
        </p:spPr>
        <p:txBody>
          <a:bodyPr wrap="none" rtlCol="0">
            <a:spAutoFit/>
          </a:bodyPr>
          <a:lstStyle/>
          <a:p>
            <a:r>
              <a:rPr lang="en-AU" dirty="0" smtClean="0">
                <a:solidFill>
                  <a:schemeClr val="bg1"/>
                </a:solidFill>
              </a:rPr>
              <a:t>Source: Bloomberg</a:t>
            </a:r>
            <a:endParaRPr lang="en-AU"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4020</TotalTime>
  <Words>3709</Words>
  <Application>Microsoft Office PowerPoint</Application>
  <PresentationFormat>On-screen Show (4:3)</PresentationFormat>
  <Paragraphs>612</Paragraphs>
  <Slides>84</Slides>
  <Notes>84</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Slide 1</vt:lpstr>
      <vt:lpstr>Slide 2</vt:lpstr>
      <vt:lpstr>Slide 3</vt:lpstr>
      <vt:lpstr>Slide 4</vt:lpstr>
      <vt:lpstr>Slide 5</vt:lpstr>
      <vt:lpstr>Slide 6</vt:lpstr>
      <vt:lpstr>Slide 7</vt:lpstr>
      <vt:lpstr> </vt:lpstr>
      <vt:lpstr> </vt:lpstr>
      <vt:lpstr>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The Tech Boom and Bust….. Back in 2002</vt:lpstr>
      <vt:lpstr>Slide 35</vt:lpstr>
      <vt:lpstr>Slide 36</vt:lpstr>
      <vt:lpstr>Slide 37</vt:lpstr>
      <vt:lpstr>Slide 38</vt:lpstr>
      <vt:lpstr>Banking – in the “old” days</vt:lpstr>
      <vt:lpstr>Slide 40</vt:lpstr>
      <vt:lpstr>Slide 41</vt:lpstr>
      <vt:lpstr>Slide 42</vt:lpstr>
      <vt:lpstr>Slide 43</vt:lpstr>
      <vt:lpstr>Slide 44</vt:lpstr>
      <vt:lpstr>Slide 45</vt:lpstr>
      <vt:lpstr>Slide 46</vt:lpstr>
      <vt:lpstr> </vt:lpstr>
      <vt:lpstr>Slide 48</vt:lpstr>
      <vt:lpstr>Slide 49</vt:lpstr>
      <vt:lpstr> </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vector>
  </TitlesOfParts>
  <Company>SUNCORP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O'GRADY</dc:creator>
  <cp:lastModifiedBy>Simon</cp:lastModifiedBy>
  <cp:revision>200</cp:revision>
  <dcterms:created xsi:type="dcterms:W3CDTF">2009-12-21T00:19:09Z</dcterms:created>
  <dcterms:modified xsi:type="dcterms:W3CDTF">2011-07-04T20:23:16Z</dcterms:modified>
</cp:coreProperties>
</file>